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Times New Roman Bold" panose="02020803070505020304" pitchFamily="18" charset="0"/>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0.jpeg"/><Relationship Id="rId4" Type="http://schemas.openxmlformats.org/officeDocument/2006/relationships/image" Target="../media/image1.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460308" y="-4914900"/>
            <a:ext cx="19780918" cy="21093886"/>
            <a:chOff x="0" y="0"/>
            <a:chExt cx="26374557" cy="28125182"/>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3661744" y="7416800"/>
              <a:ext cx="19062254" cy="20708382"/>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4627652" y="2762766"/>
            <a:ext cx="10786088" cy="7354151"/>
          </a:xfrm>
          <a:custGeom>
            <a:avLst/>
            <a:gdLst/>
            <a:ahLst/>
            <a:cxnLst/>
            <a:rect l="l" t="t" r="r" b="b"/>
            <a:pathLst>
              <a:path w="10786088" h="7354151">
                <a:moveTo>
                  <a:pt x="0" y="0"/>
                </a:moveTo>
                <a:lnTo>
                  <a:pt x="10786089" y="0"/>
                </a:lnTo>
                <a:lnTo>
                  <a:pt x="10786089" y="7354151"/>
                </a:lnTo>
                <a:lnTo>
                  <a:pt x="0" y="7354151"/>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a:ln cap="sq">
            <a:noFill/>
            <a:prstDash val="solid"/>
            <a:miter/>
          </a:ln>
        </p:spPr>
      </p:sp>
      <p:sp>
        <p:nvSpPr>
          <p:cNvPr id="8" name="Freeform 8"/>
          <p:cNvSpPr/>
          <p:nvPr/>
        </p:nvSpPr>
        <p:spPr>
          <a:xfrm rot="9901748">
            <a:off x="476528" y="-783664"/>
            <a:ext cx="15698860" cy="10085223"/>
          </a:xfrm>
          <a:custGeom>
            <a:avLst/>
            <a:gdLst/>
            <a:ahLst/>
            <a:cxnLst/>
            <a:rect l="l" t="t" r="r" b="b"/>
            <a:pathLst>
              <a:path w="17704663" h="14389062">
                <a:moveTo>
                  <a:pt x="0" y="0"/>
                </a:moveTo>
                <a:lnTo>
                  <a:pt x="17704663" y="0"/>
                </a:lnTo>
                <a:lnTo>
                  <a:pt x="17704663" y="14389062"/>
                </a:lnTo>
                <a:lnTo>
                  <a:pt x="0" y="14389062"/>
                </a:lnTo>
                <a:lnTo>
                  <a:pt x="0" y="0"/>
                </a:lnTo>
                <a:close/>
              </a:path>
            </a:pathLst>
          </a:custGeom>
          <a:blipFill>
            <a:blip r:embed="rId8">
              <a:alphaModFix amt="35000"/>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494260" y="3334505"/>
            <a:ext cx="7910630" cy="2925611"/>
          </a:xfrm>
          <a:prstGeom prst="rect">
            <a:avLst/>
          </a:prstGeom>
        </p:spPr>
        <p:txBody>
          <a:bodyPr lIns="0" tIns="0" rIns="0" bIns="0" rtlCol="0" anchor="t">
            <a:spAutoFit/>
          </a:bodyPr>
          <a:lstStyle/>
          <a:p>
            <a:pPr algn="l">
              <a:lnSpc>
                <a:spcPts val="10705"/>
              </a:lnSpc>
            </a:pPr>
            <a:r>
              <a:rPr lang="en-US" sz="13056" b="1" spc="-783">
                <a:solidFill>
                  <a:srgbClr val="FFFFFF"/>
                </a:solidFill>
                <a:latin typeface="Times New Roman Bold"/>
                <a:ea typeface="Times New Roman Bold"/>
                <a:cs typeface="Times New Roman Bold"/>
                <a:sym typeface="Times New Roman Bold"/>
              </a:rPr>
              <a:t>SKYHIGH</a:t>
            </a:r>
          </a:p>
          <a:p>
            <a:pPr marL="0" lvl="0" indent="0" algn="l">
              <a:lnSpc>
                <a:spcPts val="10705"/>
              </a:lnSpc>
              <a:spcBef>
                <a:spcPct val="0"/>
              </a:spcBef>
            </a:pPr>
            <a:r>
              <a:rPr lang="en-US" sz="13056" b="1" spc="-783">
                <a:solidFill>
                  <a:srgbClr val="FFFFFF"/>
                </a:solidFill>
                <a:latin typeface="Times New Roman Bold"/>
                <a:ea typeface="Times New Roman Bold"/>
                <a:cs typeface="Times New Roman Bold"/>
                <a:sym typeface="Times New Roman Bold"/>
              </a:rPr>
              <a:t>AIRLINES</a:t>
            </a:r>
          </a:p>
        </p:txBody>
      </p:sp>
      <p:grpSp>
        <p:nvGrpSpPr>
          <p:cNvPr id="10" name="Group 10"/>
          <p:cNvGrpSpPr/>
          <p:nvPr/>
        </p:nvGrpSpPr>
        <p:grpSpPr>
          <a:xfrm>
            <a:off x="8939330" y="1028700"/>
            <a:ext cx="8612812" cy="5888768"/>
            <a:chOff x="0" y="0"/>
            <a:chExt cx="1744694" cy="1192886"/>
          </a:xfrm>
        </p:grpSpPr>
        <p:sp>
          <p:nvSpPr>
            <p:cNvPr id="11" name="Freeform 11"/>
            <p:cNvSpPr/>
            <p:nvPr/>
          </p:nvSpPr>
          <p:spPr>
            <a:xfrm>
              <a:off x="0" y="0"/>
              <a:ext cx="1744694" cy="1192886"/>
            </a:xfrm>
            <a:custGeom>
              <a:avLst/>
              <a:gdLst/>
              <a:ahLst/>
              <a:cxnLst/>
              <a:rect l="l" t="t" r="r" b="b"/>
              <a:pathLst>
                <a:path w="1744694" h="1192886">
                  <a:moveTo>
                    <a:pt x="20674" y="0"/>
                  </a:moveTo>
                  <a:lnTo>
                    <a:pt x="1724020" y="0"/>
                  </a:lnTo>
                  <a:cubicBezTo>
                    <a:pt x="1735438" y="0"/>
                    <a:pt x="1744694" y="9256"/>
                    <a:pt x="1744694" y="20674"/>
                  </a:cubicBezTo>
                  <a:lnTo>
                    <a:pt x="1744694" y="1172211"/>
                  </a:lnTo>
                  <a:cubicBezTo>
                    <a:pt x="1744694" y="1183629"/>
                    <a:pt x="1735438" y="1192886"/>
                    <a:pt x="1724020" y="1192886"/>
                  </a:cubicBezTo>
                  <a:lnTo>
                    <a:pt x="20674" y="1192886"/>
                  </a:lnTo>
                  <a:cubicBezTo>
                    <a:pt x="15191" y="1192886"/>
                    <a:pt x="9933" y="1190707"/>
                    <a:pt x="6055" y="1186830"/>
                  </a:cubicBezTo>
                  <a:cubicBezTo>
                    <a:pt x="2178" y="1182953"/>
                    <a:pt x="0" y="1177694"/>
                    <a:pt x="0" y="1172211"/>
                  </a:cubicBezTo>
                  <a:lnTo>
                    <a:pt x="0" y="20674"/>
                  </a:lnTo>
                  <a:cubicBezTo>
                    <a:pt x="0" y="9256"/>
                    <a:pt x="9256" y="0"/>
                    <a:pt x="20674" y="0"/>
                  </a:cubicBezTo>
                  <a:close/>
                </a:path>
              </a:pathLst>
            </a:custGeom>
            <a:blipFill>
              <a:blip r:embed="rId10"/>
              <a:stretch>
                <a:fillRect l="-1372" r="-1372"/>
              </a:stretch>
            </a:blipFill>
          </p:spPr>
        </p:sp>
      </p:grpSp>
      <p:sp>
        <p:nvSpPr>
          <p:cNvPr id="12" name="TextBox 12"/>
          <p:cNvSpPr txBox="1"/>
          <p:nvPr/>
        </p:nvSpPr>
        <p:spPr>
          <a:xfrm>
            <a:off x="230722" y="6841268"/>
            <a:ext cx="7882055" cy="942217"/>
          </a:xfrm>
          <a:prstGeom prst="rect">
            <a:avLst/>
          </a:prstGeom>
        </p:spPr>
        <p:txBody>
          <a:bodyPr lIns="0" tIns="0" rIns="0" bIns="0" rtlCol="0" anchor="t">
            <a:spAutoFit/>
          </a:bodyPr>
          <a:lstStyle/>
          <a:p>
            <a:pPr algn="ctr">
              <a:lnSpc>
                <a:spcPts val="3716"/>
              </a:lnSpc>
              <a:spcBef>
                <a:spcPct val="0"/>
              </a:spcBef>
            </a:pPr>
            <a:r>
              <a:rPr lang="en-US" sz="2654">
                <a:solidFill>
                  <a:srgbClr val="FFFFFF"/>
                </a:solidFill>
                <a:latin typeface="Times New Roman"/>
                <a:ea typeface="Times New Roman"/>
                <a:cs typeface="Times New Roman"/>
                <a:sym typeface="Times New Roman"/>
              </a:rPr>
              <a:t>Developed using ASP.NET Core MVC,Entity FrameWork &amp; SQL Server</a:t>
            </a:r>
          </a:p>
        </p:txBody>
      </p:sp>
      <p:sp>
        <p:nvSpPr>
          <p:cNvPr id="13" name="TextBox 13"/>
          <p:cNvSpPr txBox="1"/>
          <p:nvPr/>
        </p:nvSpPr>
        <p:spPr>
          <a:xfrm>
            <a:off x="14981734" y="7690595"/>
            <a:ext cx="2570408" cy="525022"/>
          </a:xfrm>
          <a:prstGeom prst="rect">
            <a:avLst/>
          </a:prstGeom>
        </p:spPr>
        <p:txBody>
          <a:bodyPr lIns="0" tIns="0" rIns="0" bIns="0" rtlCol="0" anchor="t">
            <a:spAutoFit/>
          </a:bodyPr>
          <a:lstStyle/>
          <a:p>
            <a:pPr algn="r">
              <a:lnSpc>
                <a:spcPts val="4136"/>
              </a:lnSpc>
              <a:spcBef>
                <a:spcPct val="0"/>
              </a:spcBef>
            </a:pPr>
            <a:r>
              <a:rPr lang="en-US" sz="2954">
                <a:solidFill>
                  <a:srgbClr val="FFFFFF"/>
                </a:solidFill>
                <a:latin typeface="Times New Roman"/>
                <a:ea typeface="Times New Roman"/>
                <a:cs typeface="Times New Roman"/>
                <a:sym typeface="Times New Roman"/>
              </a:rPr>
              <a:t>Presented By</a:t>
            </a:r>
          </a:p>
        </p:txBody>
      </p:sp>
      <p:sp>
        <p:nvSpPr>
          <p:cNvPr id="14" name="TextBox 14"/>
          <p:cNvSpPr txBox="1"/>
          <p:nvPr/>
        </p:nvSpPr>
        <p:spPr>
          <a:xfrm>
            <a:off x="14610350" y="8390311"/>
            <a:ext cx="3467652" cy="2013462"/>
          </a:xfrm>
          <a:prstGeom prst="rect">
            <a:avLst/>
          </a:prstGeom>
        </p:spPr>
        <p:txBody>
          <a:bodyPr lIns="0" tIns="0" rIns="0" bIns="0" rtlCol="0" anchor="t">
            <a:spAutoFit/>
          </a:bodyPr>
          <a:lstStyle/>
          <a:p>
            <a:pPr algn="just">
              <a:lnSpc>
                <a:spcPts val="3996"/>
              </a:lnSpc>
            </a:pPr>
            <a:r>
              <a:rPr lang="en-US" sz="2854" b="1">
                <a:solidFill>
                  <a:srgbClr val="FFFFFF"/>
                </a:solidFill>
                <a:latin typeface="Times New Roman Bold"/>
                <a:ea typeface="Times New Roman Bold"/>
                <a:cs typeface="Times New Roman Bold"/>
                <a:sym typeface="Times New Roman Bold"/>
              </a:rPr>
              <a:t>Gnana Prasanna.M</a:t>
            </a:r>
          </a:p>
          <a:p>
            <a:pPr algn="just">
              <a:lnSpc>
                <a:spcPts val="3996"/>
              </a:lnSpc>
            </a:pPr>
            <a:r>
              <a:rPr lang="en-US" sz="2854" b="1">
                <a:solidFill>
                  <a:srgbClr val="FFFFFF"/>
                </a:solidFill>
                <a:latin typeface="Times New Roman Bold"/>
                <a:ea typeface="Times New Roman Bold"/>
                <a:cs typeface="Times New Roman Bold"/>
                <a:sym typeface="Times New Roman Bold"/>
              </a:rPr>
              <a:t>Sneha Latha Reddy.K</a:t>
            </a:r>
          </a:p>
          <a:p>
            <a:pPr algn="just">
              <a:lnSpc>
                <a:spcPts val="3996"/>
              </a:lnSpc>
            </a:pPr>
            <a:r>
              <a:rPr lang="en-US" sz="2854" b="1">
                <a:solidFill>
                  <a:srgbClr val="FFFFFF"/>
                </a:solidFill>
                <a:latin typeface="Times New Roman Bold"/>
                <a:ea typeface="Times New Roman Bold"/>
                <a:cs typeface="Times New Roman Bold"/>
                <a:sym typeface="Times New Roman Bold"/>
              </a:rPr>
              <a:t>Hema Ponakala</a:t>
            </a:r>
          </a:p>
          <a:p>
            <a:pPr algn="just">
              <a:lnSpc>
                <a:spcPts val="3996"/>
              </a:lnSpc>
              <a:spcBef>
                <a:spcPct val="0"/>
              </a:spcBef>
            </a:pPr>
            <a:endParaRPr lang="en-US" sz="2854" b="1">
              <a:solidFill>
                <a:srgbClr val="FFFFFF"/>
              </a:solidFill>
              <a:latin typeface="Times New Roman Bold"/>
              <a:ea typeface="Times New Roman Bold"/>
              <a:cs typeface="Times New Roman Bold"/>
              <a:sym typeface="Times New Roman Bold"/>
            </a:endParaRPr>
          </a:p>
        </p:txBody>
      </p:sp>
      <p:sp>
        <p:nvSpPr>
          <p:cNvPr id="15" name="TextBox 15"/>
          <p:cNvSpPr txBox="1"/>
          <p:nvPr/>
        </p:nvSpPr>
        <p:spPr>
          <a:xfrm>
            <a:off x="494260" y="8787759"/>
            <a:ext cx="3544340" cy="1179362"/>
          </a:xfrm>
          <a:prstGeom prst="rect">
            <a:avLst/>
          </a:prstGeom>
        </p:spPr>
        <p:txBody>
          <a:bodyPr wrap="square" lIns="0" tIns="0" rIns="0" bIns="0" rtlCol="0" anchor="t">
            <a:spAutoFit/>
          </a:bodyPr>
          <a:lstStyle/>
          <a:p>
            <a:pPr algn="ctr">
              <a:lnSpc>
                <a:spcPts val="4759"/>
              </a:lnSpc>
            </a:pPr>
            <a:r>
              <a:rPr lang="en-US" sz="3399" dirty="0">
                <a:solidFill>
                  <a:srgbClr val="FFFFFF"/>
                </a:solidFill>
                <a:latin typeface="Times New Roman"/>
                <a:ea typeface="Times New Roman"/>
                <a:cs typeface="Times New Roman"/>
                <a:sym typeface="Times New Roman"/>
              </a:rPr>
              <a:t>Guided by</a:t>
            </a:r>
          </a:p>
          <a:p>
            <a:pPr algn="ctr">
              <a:lnSpc>
                <a:spcPts val="4759"/>
              </a:lnSpc>
            </a:pPr>
            <a:r>
              <a:rPr lang="en-US" sz="3399" dirty="0">
                <a:solidFill>
                  <a:srgbClr val="FFFFFF"/>
                </a:solidFill>
                <a:latin typeface="Times New Roman"/>
                <a:ea typeface="Times New Roman"/>
                <a:cs typeface="Times New Roman"/>
                <a:sym typeface="Times New Roman"/>
              </a:rPr>
              <a:t>Mr. Arvind Kumar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14400" y="-4174032"/>
            <a:ext cx="19780918" cy="19284885"/>
            <a:chOff x="0" y="0"/>
            <a:chExt cx="26374557" cy="25713179"/>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49192" y="554925"/>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dirty="0"/>
            </a:p>
          </p:txBody>
        </p:sp>
      </p:grpSp>
      <p:sp>
        <p:nvSpPr>
          <p:cNvPr id="7" name="Freeform 7"/>
          <p:cNvSpPr/>
          <p:nvPr/>
        </p:nvSpPr>
        <p:spPr>
          <a:xfrm rot="9901748">
            <a:off x="13308857" y="18388"/>
            <a:ext cx="3581940" cy="9992241"/>
          </a:xfrm>
          <a:custGeom>
            <a:avLst/>
            <a:gdLst/>
            <a:ahLst/>
            <a:cxnLst/>
            <a:rect l="l" t="t" r="r" b="b"/>
            <a:pathLst>
              <a:path w="17704663" h="14389062">
                <a:moveTo>
                  <a:pt x="0" y="0"/>
                </a:moveTo>
                <a:lnTo>
                  <a:pt x="17704662" y="0"/>
                </a:lnTo>
                <a:lnTo>
                  <a:pt x="17704662" y="14389063"/>
                </a:lnTo>
                <a:lnTo>
                  <a:pt x="0" y="14389063"/>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Freeform 8"/>
          <p:cNvSpPr/>
          <p:nvPr/>
        </p:nvSpPr>
        <p:spPr>
          <a:xfrm>
            <a:off x="0" y="0"/>
            <a:ext cx="10624697" cy="5468411"/>
          </a:xfrm>
          <a:custGeom>
            <a:avLst/>
            <a:gdLst/>
            <a:ahLst/>
            <a:cxnLst/>
            <a:rect l="l" t="t" r="r" b="b"/>
            <a:pathLst>
              <a:path w="10624697" h="5468411">
                <a:moveTo>
                  <a:pt x="0" y="0"/>
                </a:moveTo>
                <a:lnTo>
                  <a:pt x="10624697" y="0"/>
                </a:lnTo>
                <a:lnTo>
                  <a:pt x="10624697" y="5468411"/>
                </a:lnTo>
                <a:lnTo>
                  <a:pt x="0" y="5468411"/>
                </a:lnTo>
                <a:lnTo>
                  <a:pt x="0" y="0"/>
                </a:lnTo>
                <a:close/>
              </a:path>
            </a:pathLst>
          </a:custGeom>
          <a:blipFill>
            <a:blip r:embed="rId8"/>
            <a:stretch>
              <a:fillRect/>
            </a:stretch>
          </a:blipFill>
        </p:spPr>
      </p:sp>
      <p:sp>
        <p:nvSpPr>
          <p:cNvPr id="9" name="Freeform 9"/>
          <p:cNvSpPr/>
          <p:nvPr/>
        </p:nvSpPr>
        <p:spPr>
          <a:xfrm>
            <a:off x="7532530" y="5443517"/>
            <a:ext cx="10755470" cy="4843483"/>
          </a:xfrm>
          <a:custGeom>
            <a:avLst/>
            <a:gdLst/>
            <a:ahLst/>
            <a:cxnLst/>
            <a:rect l="l" t="t" r="r" b="b"/>
            <a:pathLst>
              <a:path w="10755470" h="4843483">
                <a:moveTo>
                  <a:pt x="0" y="0"/>
                </a:moveTo>
                <a:lnTo>
                  <a:pt x="10755470" y="0"/>
                </a:lnTo>
                <a:lnTo>
                  <a:pt x="10755470" y="4843483"/>
                </a:lnTo>
                <a:lnTo>
                  <a:pt x="0" y="4843483"/>
                </a:lnTo>
                <a:lnTo>
                  <a:pt x="0" y="0"/>
                </a:lnTo>
                <a:close/>
              </a:path>
            </a:pathLst>
          </a:custGeom>
          <a:blipFill>
            <a:blip r:embed="rId9"/>
            <a:stretch>
              <a:fillRect t="-7670"/>
            </a:stretch>
          </a:blipFill>
        </p:spPr>
      </p:sp>
      <p:grpSp>
        <p:nvGrpSpPr>
          <p:cNvPr id="10" name="Group 10"/>
          <p:cNvGrpSpPr/>
          <p:nvPr/>
        </p:nvGrpSpPr>
        <p:grpSpPr>
          <a:xfrm>
            <a:off x="11082408" y="2491317"/>
            <a:ext cx="1017193" cy="856933"/>
            <a:chOff x="0" y="0"/>
            <a:chExt cx="600220" cy="505654"/>
          </a:xfrm>
        </p:grpSpPr>
        <p:sp>
          <p:nvSpPr>
            <p:cNvPr id="11" name="Freeform 11"/>
            <p:cNvSpPr/>
            <p:nvPr/>
          </p:nvSpPr>
          <p:spPr>
            <a:xfrm>
              <a:off x="0" y="0"/>
              <a:ext cx="600220" cy="505654"/>
            </a:xfrm>
            <a:custGeom>
              <a:avLst/>
              <a:gdLst/>
              <a:ahLst/>
              <a:cxnLst/>
              <a:rect l="l" t="t" r="r" b="b"/>
              <a:pathLst>
                <a:path w="600220" h="505654">
                  <a:moveTo>
                    <a:pt x="239386" y="166238"/>
                  </a:moveTo>
                  <a:lnTo>
                    <a:pt x="600220" y="166238"/>
                  </a:lnTo>
                  <a:lnTo>
                    <a:pt x="600220" y="339382"/>
                  </a:lnTo>
                  <a:lnTo>
                    <a:pt x="239373" y="339382"/>
                  </a:lnTo>
                  <a:lnTo>
                    <a:pt x="302255" y="505654"/>
                  </a:lnTo>
                  <a:lnTo>
                    <a:pt x="0" y="252827"/>
                  </a:lnTo>
                  <a:lnTo>
                    <a:pt x="302255" y="0"/>
                  </a:lnTo>
                  <a:lnTo>
                    <a:pt x="239386" y="166238"/>
                  </a:lnTo>
                  <a:close/>
                </a:path>
              </a:pathLst>
            </a:custGeom>
            <a:solidFill>
              <a:srgbClr val="FFFFFF"/>
            </a:solidFill>
          </p:spPr>
        </p:sp>
        <p:sp>
          <p:nvSpPr>
            <p:cNvPr id="12" name="TextBox 12"/>
            <p:cNvSpPr txBox="1"/>
            <p:nvPr/>
          </p:nvSpPr>
          <p:spPr>
            <a:xfrm>
              <a:off x="120650" y="127000"/>
              <a:ext cx="479570" cy="213554"/>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732207" y="7418642"/>
            <a:ext cx="1187301" cy="893234"/>
            <a:chOff x="0" y="0"/>
            <a:chExt cx="871680" cy="655785"/>
          </a:xfrm>
        </p:grpSpPr>
        <p:sp>
          <p:nvSpPr>
            <p:cNvPr id="14" name="Freeform 14"/>
            <p:cNvSpPr/>
            <p:nvPr/>
          </p:nvSpPr>
          <p:spPr>
            <a:xfrm>
              <a:off x="0" y="0"/>
              <a:ext cx="871681" cy="655785"/>
            </a:xfrm>
            <a:custGeom>
              <a:avLst/>
              <a:gdLst/>
              <a:ahLst/>
              <a:cxnLst/>
              <a:rect l="l" t="t" r="r" b="b"/>
              <a:pathLst>
                <a:path w="871681" h="655785">
                  <a:moveTo>
                    <a:pt x="871681" y="327893"/>
                  </a:moveTo>
                  <a:lnTo>
                    <a:pt x="465280" y="0"/>
                  </a:lnTo>
                  <a:lnTo>
                    <a:pt x="465280" y="203200"/>
                  </a:lnTo>
                  <a:lnTo>
                    <a:pt x="0" y="203200"/>
                  </a:lnTo>
                  <a:lnTo>
                    <a:pt x="0" y="452585"/>
                  </a:lnTo>
                  <a:lnTo>
                    <a:pt x="465280" y="452585"/>
                  </a:lnTo>
                  <a:lnTo>
                    <a:pt x="465280" y="655785"/>
                  </a:lnTo>
                  <a:lnTo>
                    <a:pt x="871681" y="327893"/>
                  </a:lnTo>
                  <a:close/>
                </a:path>
              </a:pathLst>
            </a:custGeom>
            <a:solidFill>
              <a:srgbClr val="FFFFFF"/>
            </a:solidFill>
          </p:spPr>
        </p:sp>
        <p:sp>
          <p:nvSpPr>
            <p:cNvPr id="15" name="TextBox 15"/>
            <p:cNvSpPr txBox="1"/>
            <p:nvPr/>
          </p:nvSpPr>
          <p:spPr>
            <a:xfrm>
              <a:off x="0" y="165100"/>
              <a:ext cx="770080" cy="287485"/>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2298768" y="1977125"/>
            <a:ext cx="5730688" cy="1799591"/>
          </a:xfrm>
          <a:prstGeom prst="rect">
            <a:avLst/>
          </a:prstGeom>
        </p:spPr>
        <p:txBody>
          <a:bodyPr lIns="0" tIns="0" rIns="0" bIns="0" rtlCol="0" anchor="t">
            <a:spAutoFit/>
          </a:bodyPr>
          <a:lstStyle/>
          <a:p>
            <a:pPr algn="l">
              <a:lnSpc>
                <a:spcPts val="4759"/>
              </a:lnSpc>
            </a:pPr>
            <a:r>
              <a:rPr lang="en-US" sz="3399">
                <a:solidFill>
                  <a:srgbClr val="FDFDFD"/>
                </a:solidFill>
                <a:latin typeface="Times New Roman"/>
                <a:ea typeface="Times New Roman"/>
                <a:cs typeface="Times New Roman"/>
                <a:sym typeface="Times New Roman"/>
              </a:rPr>
              <a:t>The admin can view, edit, delete, or manage seat details for all available flights.</a:t>
            </a:r>
          </a:p>
        </p:txBody>
      </p:sp>
      <p:sp>
        <p:nvSpPr>
          <p:cNvPr id="17" name="TextBox 17"/>
          <p:cNvSpPr txBox="1"/>
          <p:nvPr/>
        </p:nvSpPr>
        <p:spPr>
          <a:xfrm>
            <a:off x="274572" y="7116510"/>
            <a:ext cx="5803644" cy="1799590"/>
          </a:xfrm>
          <a:prstGeom prst="rect">
            <a:avLst/>
          </a:prstGeom>
        </p:spPr>
        <p:txBody>
          <a:bodyPr lIns="0" tIns="0" rIns="0" bIns="0" rtlCol="0" anchor="t">
            <a:spAutoFit/>
          </a:bodyPr>
          <a:lstStyle/>
          <a:p>
            <a:pPr algn="l">
              <a:lnSpc>
                <a:spcPts val="4759"/>
              </a:lnSpc>
            </a:pPr>
            <a:r>
              <a:rPr lang="en-US" sz="3399">
                <a:solidFill>
                  <a:srgbClr val="FDFDFD"/>
                </a:solidFill>
                <a:latin typeface="Times New Roman"/>
                <a:ea typeface="Times New Roman"/>
                <a:cs typeface="Times New Roman"/>
                <a:sym typeface="Times New Roman"/>
              </a:rPr>
              <a:t>The admin can view customer messages and send replies directly from the dashboard.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2319882" y="1757546"/>
            <a:ext cx="14239827" cy="7943651"/>
            <a:chOff x="0" y="0"/>
            <a:chExt cx="18986436" cy="10591535"/>
          </a:xfrm>
        </p:grpSpPr>
        <p:pic>
          <p:nvPicPr>
            <p:cNvPr id="3" name="Picture 3"/>
            <p:cNvPicPr>
              <a:picLocks noChangeAspect="1"/>
            </p:cNvPicPr>
            <p:nvPr/>
          </p:nvPicPr>
          <p:blipFill>
            <a:blip r:embed="rId2"/>
            <a:srcRect l="17894" r="17894"/>
            <a:stretch>
              <a:fillRect/>
            </a:stretch>
          </p:blipFill>
          <p:spPr>
            <a:xfrm>
              <a:off x="0" y="0"/>
              <a:ext cx="6244145" cy="10591535"/>
            </a:xfrm>
            <a:prstGeom prst="rect">
              <a:avLst/>
            </a:prstGeom>
          </p:spPr>
        </p:pic>
        <p:pic>
          <p:nvPicPr>
            <p:cNvPr id="4" name="Picture 4"/>
            <p:cNvPicPr>
              <a:picLocks noChangeAspect="1"/>
            </p:cNvPicPr>
            <p:nvPr/>
          </p:nvPicPr>
          <p:blipFill>
            <a:blip r:embed="rId3"/>
            <a:srcRect l="3190" r="3190"/>
            <a:stretch>
              <a:fillRect/>
            </a:stretch>
          </p:blipFill>
          <p:spPr>
            <a:xfrm>
              <a:off x="6371145" y="0"/>
              <a:ext cx="6244145" cy="10591535"/>
            </a:xfrm>
            <a:prstGeom prst="rect">
              <a:avLst/>
            </a:prstGeom>
          </p:spPr>
        </p:pic>
        <p:pic>
          <p:nvPicPr>
            <p:cNvPr id="5" name="Picture 5"/>
            <p:cNvPicPr>
              <a:picLocks noChangeAspect="1"/>
            </p:cNvPicPr>
            <p:nvPr/>
          </p:nvPicPr>
          <p:blipFill>
            <a:blip r:embed="rId4"/>
            <a:srcRect l="20556" r="20556"/>
            <a:stretch>
              <a:fillRect/>
            </a:stretch>
          </p:blipFill>
          <p:spPr>
            <a:xfrm>
              <a:off x="12742291" y="0"/>
              <a:ext cx="6244145" cy="10591535"/>
            </a:xfrm>
            <a:prstGeom prst="rect">
              <a:avLst/>
            </a:prstGeom>
          </p:spPr>
        </p:pic>
      </p:grpSp>
      <p:sp>
        <p:nvSpPr>
          <p:cNvPr id="6" name="TextBox 6"/>
          <p:cNvSpPr txBox="1"/>
          <p:nvPr/>
        </p:nvSpPr>
        <p:spPr>
          <a:xfrm>
            <a:off x="6715547" y="508952"/>
            <a:ext cx="5448499" cy="915670"/>
          </a:xfrm>
          <a:prstGeom prst="rect">
            <a:avLst/>
          </a:prstGeom>
        </p:spPr>
        <p:txBody>
          <a:bodyPr lIns="0" tIns="0" rIns="0" bIns="0" rtlCol="0" anchor="t">
            <a:spAutoFit/>
          </a:bodyPr>
          <a:lstStyle/>
          <a:p>
            <a:pPr algn="ctr">
              <a:lnSpc>
                <a:spcPts val="7279"/>
              </a:lnSpc>
            </a:pPr>
            <a:r>
              <a:rPr lang="en-US" sz="5199" b="1">
                <a:solidFill>
                  <a:srgbClr val="FFFFFF"/>
                </a:solidFill>
                <a:latin typeface="Times New Roman Bold"/>
                <a:ea typeface="Times New Roman Bold"/>
                <a:cs typeface="Times New Roman Bold"/>
                <a:sym typeface="Times New Roman Bold"/>
              </a:rPr>
              <a:t>ADMIN ACTIONS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1523335" y="2400674"/>
            <a:ext cx="15241329" cy="7125503"/>
          </a:xfrm>
          <a:custGeom>
            <a:avLst/>
            <a:gdLst/>
            <a:ahLst/>
            <a:cxnLst/>
            <a:rect l="l" t="t" r="r" b="b"/>
            <a:pathLst>
              <a:path w="15241329" h="7125503">
                <a:moveTo>
                  <a:pt x="0" y="0"/>
                </a:moveTo>
                <a:lnTo>
                  <a:pt x="15241330" y="0"/>
                </a:lnTo>
                <a:lnTo>
                  <a:pt x="15241330" y="7125502"/>
                </a:lnTo>
                <a:lnTo>
                  <a:pt x="0" y="7125502"/>
                </a:lnTo>
                <a:lnTo>
                  <a:pt x="0" y="0"/>
                </a:lnTo>
                <a:close/>
              </a:path>
            </a:pathLst>
          </a:custGeom>
          <a:blipFill>
            <a:blip r:embed="rId2"/>
            <a:stretch>
              <a:fillRect/>
            </a:stretch>
          </a:blipFill>
        </p:spPr>
      </p:sp>
      <p:sp>
        <p:nvSpPr>
          <p:cNvPr id="3" name="TextBox 3"/>
          <p:cNvSpPr txBox="1"/>
          <p:nvPr/>
        </p:nvSpPr>
        <p:spPr>
          <a:xfrm>
            <a:off x="6027700" y="535562"/>
            <a:ext cx="6316699" cy="1165640"/>
          </a:xfrm>
          <a:prstGeom prst="rect">
            <a:avLst/>
          </a:prstGeom>
        </p:spPr>
        <p:txBody>
          <a:bodyPr wrap="square" lIns="0" tIns="0" rIns="0" bIns="0" rtlCol="0" anchor="t">
            <a:spAutoFit/>
          </a:bodyPr>
          <a:lstStyle/>
          <a:p>
            <a:pPr algn="ctr">
              <a:lnSpc>
                <a:spcPts val="9940"/>
              </a:lnSpc>
            </a:pPr>
            <a:r>
              <a:rPr lang="en-US" sz="7100" b="1" dirty="0">
                <a:solidFill>
                  <a:srgbClr val="FFFFFF"/>
                </a:solidFill>
                <a:latin typeface="Times New Roman Bold"/>
                <a:ea typeface="Times New Roman Bold"/>
                <a:cs typeface="Times New Roman Bold"/>
                <a:sym typeface="Times New Roman Bold"/>
              </a:rPr>
              <a:t>USER LOGIN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1254214" y="1258808"/>
            <a:ext cx="13048254" cy="3477963"/>
          </a:xfrm>
          <a:custGeom>
            <a:avLst/>
            <a:gdLst/>
            <a:ahLst/>
            <a:cxnLst/>
            <a:rect l="l" t="t" r="r" b="b"/>
            <a:pathLst>
              <a:path w="13048254" h="3477963">
                <a:moveTo>
                  <a:pt x="0" y="0"/>
                </a:moveTo>
                <a:lnTo>
                  <a:pt x="13048254" y="0"/>
                </a:lnTo>
                <a:lnTo>
                  <a:pt x="13048254" y="3477963"/>
                </a:lnTo>
                <a:lnTo>
                  <a:pt x="0" y="3477963"/>
                </a:lnTo>
                <a:lnTo>
                  <a:pt x="0" y="0"/>
                </a:lnTo>
                <a:close/>
              </a:path>
            </a:pathLst>
          </a:custGeom>
          <a:blipFill>
            <a:blip r:embed="rId2"/>
            <a:stretch>
              <a:fillRect l="-2431" t="-360" b="-8466"/>
            </a:stretch>
          </a:blipFill>
        </p:spPr>
      </p:sp>
      <p:sp>
        <p:nvSpPr>
          <p:cNvPr id="3" name="Freeform 3"/>
          <p:cNvSpPr/>
          <p:nvPr/>
        </p:nvSpPr>
        <p:spPr>
          <a:xfrm>
            <a:off x="1254214" y="4966879"/>
            <a:ext cx="7889786" cy="5059325"/>
          </a:xfrm>
          <a:custGeom>
            <a:avLst/>
            <a:gdLst/>
            <a:ahLst/>
            <a:cxnLst/>
            <a:rect l="l" t="t" r="r" b="b"/>
            <a:pathLst>
              <a:path w="7889786" h="5059325">
                <a:moveTo>
                  <a:pt x="0" y="0"/>
                </a:moveTo>
                <a:lnTo>
                  <a:pt x="7889786" y="0"/>
                </a:lnTo>
                <a:lnTo>
                  <a:pt x="7889786" y="5059325"/>
                </a:lnTo>
                <a:lnTo>
                  <a:pt x="0" y="5059325"/>
                </a:lnTo>
                <a:lnTo>
                  <a:pt x="0" y="0"/>
                </a:lnTo>
                <a:close/>
              </a:path>
            </a:pathLst>
          </a:custGeom>
          <a:blipFill>
            <a:blip r:embed="rId3"/>
            <a:stretch>
              <a:fillRect/>
            </a:stretch>
          </a:blipFill>
        </p:spPr>
      </p:sp>
      <p:sp>
        <p:nvSpPr>
          <p:cNvPr id="4" name="TextBox 4"/>
          <p:cNvSpPr txBox="1"/>
          <p:nvPr/>
        </p:nvSpPr>
        <p:spPr>
          <a:xfrm>
            <a:off x="7510626" y="113030"/>
            <a:ext cx="2604988" cy="915670"/>
          </a:xfrm>
          <a:prstGeom prst="rect">
            <a:avLst/>
          </a:prstGeom>
        </p:spPr>
        <p:txBody>
          <a:bodyPr lIns="0" tIns="0" rIns="0" bIns="0" rtlCol="0" anchor="t">
            <a:spAutoFit/>
          </a:bodyPr>
          <a:lstStyle/>
          <a:p>
            <a:pPr algn="ctr">
              <a:lnSpc>
                <a:spcPts val="7279"/>
              </a:lnSpc>
            </a:pPr>
            <a:r>
              <a:rPr lang="en-US" sz="5199" b="1">
                <a:solidFill>
                  <a:srgbClr val="FFFFFF"/>
                </a:solidFill>
                <a:latin typeface="Times New Roman Bold"/>
                <a:ea typeface="Times New Roman Bold"/>
                <a:cs typeface="Times New Roman Bold"/>
                <a:sym typeface="Times New Roman Bold"/>
              </a:rPr>
              <a:t>OFFERS</a:t>
            </a:r>
          </a:p>
        </p:txBody>
      </p:sp>
      <p:sp>
        <p:nvSpPr>
          <p:cNvPr id="5" name="TextBox 5"/>
          <p:cNvSpPr txBox="1"/>
          <p:nvPr/>
        </p:nvSpPr>
        <p:spPr>
          <a:xfrm>
            <a:off x="9763523" y="5904660"/>
            <a:ext cx="7495777" cy="239966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FFFFFF"/>
                </a:solidFill>
                <a:latin typeface="Times New Roman"/>
                <a:ea typeface="Times New Roman"/>
                <a:cs typeface="Times New Roman"/>
                <a:sym typeface="Times New Roman"/>
              </a:rPr>
              <a:t>Users can view exciting flight offers, and clicking on any offer opens a detailed page with complete information and terms.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3263464" y="1428115"/>
            <a:ext cx="10636080" cy="5092023"/>
          </a:xfrm>
          <a:custGeom>
            <a:avLst/>
            <a:gdLst/>
            <a:ahLst/>
            <a:cxnLst/>
            <a:rect l="l" t="t" r="r" b="b"/>
            <a:pathLst>
              <a:path w="10636080" h="5092023">
                <a:moveTo>
                  <a:pt x="0" y="0"/>
                </a:moveTo>
                <a:lnTo>
                  <a:pt x="10636080" y="0"/>
                </a:lnTo>
                <a:lnTo>
                  <a:pt x="10636080" y="5092023"/>
                </a:lnTo>
                <a:lnTo>
                  <a:pt x="0" y="5092023"/>
                </a:lnTo>
                <a:lnTo>
                  <a:pt x="0" y="0"/>
                </a:lnTo>
                <a:close/>
              </a:path>
            </a:pathLst>
          </a:custGeom>
          <a:blipFill>
            <a:blip r:embed="rId2"/>
            <a:stretch>
              <a:fillRect/>
            </a:stretch>
          </a:blipFill>
        </p:spPr>
      </p:sp>
      <p:sp>
        <p:nvSpPr>
          <p:cNvPr id="3" name="Freeform 3"/>
          <p:cNvSpPr/>
          <p:nvPr/>
        </p:nvSpPr>
        <p:spPr>
          <a:xfrm>
            <a:off x="3263464" y="6520138"/>
            <a:ext cx="10636080" cy="3587894"/>
          </a:xfrm>
          <a:custGeom>
            <a:avLst/>
            <a:gdLst/>
            <a:ahLst/>
            <a:cxnLst/>
            <a:rect l="l" t="t" r="r" b="b"/>
            <a:pathLst>
              <a:path w="10636080" h="3587894">
                <a:moveTo>
                  <a:pt x="0" y="0"/>
                </a:moveTo>
                <a:lnTo>
                  <a:pt x="10636080" y="0"/>
                </a:lnTo>
                <a:lnTo>
                  <a:pt x="10636080" y="3587895"/>
                </a:lnTo>
                <a:lnTo>
                  <a:pt x="0" y="3587895"/>
                </a:lnTo>
                <a:lnTo>
                  <a:pt x="0" y="0"/>
                </a:lnTo>
                <a:close/>
              </a:path>
            </a:pathLst>
          </a:custGeom>
          <a:blipFill>
            <a:blip r:embed="rId3"/>
            <a:stretch>
              <a:fillRect/>
            </a:stretch>
          </a:blipFill>
        </p:spPr>
      </p:sp>
      <p:sp>
        <p:nvSpPr>
          <p:cNvPr id="4" name="TextBox 4"/>
          <p:cNvSpPr txBox="1"/>
          <p:nvPr/>
        </p:nvSpPr>
        <p:spPr>
          <a:xfrm>
            <a:off x="2930875" y="262840"/>
            <a:ext cx="11301259" cy="974725"/>
          </a:xfrm>
          <a:prstGeom prst="rect">
            <a:avLst/>
          </a:prstGeom>
        </p:spPr>
        <p:txBody>
          <a:bodyPr lIns="0" tIns="0" rIns="0" bIns="0" rtlCol="0" anchor="t">
            <a:spAutoFit/>
          </a:bodyPr>
          <a:lstStyle/>
          <a:p>
            <a:pPr algn="ctr">
              <a:lnSpc>
                <a:spcPts val="7699"/>
              </a:lnSpc>
            </a:pPr>
            <a:r>
              <a:rPr lang="en-US" sz="5499" b="1">
                <a:solidFill>
                  <a:srgbClr val="FFFFFF"/>
                </a:solidFill>
                <a:latin typeface="Times New Roman Bold"/>
                <a:ea typeface="Times New Roman Bold"/>
                <a:cs typeface="Times New Roman Bold"/>
                <a:sym typeface="Times New Roman Bold"/>
              </a:rPr>
              <a:t>SEARCH FLIGHTS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862" y="0"/>
            <a:ext cx="11643609" cy="5176310"/>
          </a:xfrm>
          <a:custGeom>
            <a:avLst/>
            <a:gdLst/>
            <a:ahLst/>
            <a:cxnLst/>
            <a:rect l="l" t="t" r="r" b="b"/>
            <a:pathLst>
              <a:path w="11643609" h="5176310">
                <a:moveTo>
                  <a:pt x="0" y="0"/>
                </a:moveTo>
                <a:lnTo>
                  <a:pt x="11643609" y="0"/>
                </a:lnTo>
                <a:lnTo>
                  <a:pt x="11643609" y="5176310"/>
                </a:lnTo>
                <a:lnTo>
                  <a:pt x="0" y="5176310"/>
                </a:lnTo>
                <a:lnTo>
                  <a:pt x="0" y="0"/>
                </a:lnTo>
                <a:close/>
              </a:path>
            </a:pathLst>
          </a:custGeom>
          <a:blipFill>
            <a:blip r:embed="rId2"/>
            <a:stretch>
              <a:fillRect/>
            </a:stretch>
          </a:blipFill>
        </p:spPr>
      </p:sp>
      <p:sp>
        <p:nvSpPr>
          <p:cNvPr id="3" name="Freeform 3"/>
          <p:cNvSpPr/>
          <p:nvPr/>
        </p:nvSpPr>
        <p:spPr>
          <a:xfrm>
            <a:off x="862" y="5176310"/>
            <a:ext cx="11643609" cy="5279650"/>
          </a:xfrm>
          <a:custGeom>
            <a:avLst/>
            <a:gdLst/>
            <a:ahLst/>
            <a:cxnLst/>
            <a:rect l="l" t="t" r="r" b="b"/>
            <a:pathLst>
              <a:path w="11643609" h="5279650">
                <a:moveTo>
                  <a:pt x="0" y="0"/>
                </a:moveTo>
                <a:lnTo>
                  <a:pt x="11643609" y="0"/>
                </a:lnTo>
                <a:lnTo>
                  <a:pt x="11643609" y="5279650"/>
                </a:lnTo>
                <a:lnTo>
                  <a:pt x="0" y="5279650"/>
                </a:lnTo>
                <a:lnTo>
                  <a:pt x="0" y="0"/>
                </a:lnTo>
                <a:close/>
              </a:path>
            </a:pathLst>
          </a:custGeom>
          <a:blipFill>
            <a:blip r:embed="rId3"/>
            <a:stretch>
              <a:fillRect r="-1539"/>
            </a:stretch>
          </a:blipFill>
        </p:spPr>
      </p:sp>
      <p:sp>
        <p:nvSpPr>
          <p:cNvPr id="4" name="TextBox 4"/>
          <p:cNvSpPr txBox="1"/>
          <p:nvPr/>
        </p:nvSpPr>
        <p:spPr>
          <a:xfrm>
            <a:off x="12129242" y="1345460"/>
            <a:ext cx="5614829" cy="23996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 For a One-Way Trip, available outbound flights with details and a Select option are shown.</a:t>
            </a:r>
          </a:p>
        </p:txBody>
      </p:sp>
      <p:sp>
        <p:nvSpPr>
          <p:cNvPr id="5" name="TextBox 5"/>
          <p:cNvSpPr txBox="1"/>
          <p:nvPr/>
        </p:nvSpPr>
        <p:spPr>
          <a:xfrm>
            <a:off x="12129242" y="5284494"/>
            <a:ext cx="5845535" cy="41998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For a Round Trip, once the outbound flight is selected, the system displays return flights for the chosen route and date, allowing users to book both flights together easily.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170882" y="1557878"/>
            <a:ext cx="8301892" cy="8246422"/>
          </a:xfrm>
          <a:custGeom>
            <a:avLst/>
            <a:gdLst/>
            <a:ahLst/>
            <a:cxnLst/>
            <a:rect l="l" t="t" r="r" b="b"/>
            <a:pathLst>
              <a:path w="8301892" h="8246422">
                <a:moveTo>
                  <a:pt x="0" y="0"/>
                </a:moveTo>
                <a:lnTo>
                  <a:pt x="8301892" y="0"/>
                </a:lnTo>
                <a:lnTo>
                  <a:pt x="8301892" y="8246422"/>
                </a:lnTo>
                <a:lnTo>
                  <a:pt x="0" y="8246422"/>
                </a:lnTo>
                <a:lnTo>
                  <a:pt x="0" y="0"/>
                </a:lnTo>
                <a:close/>
              </a:path>
            </a:pathLst>
          </a:custGeom>
          <a:blipFill>
            <a:blip r:embed="rId2"/>
            <a:stretch>
              <a:fillRect/>
            </a:stretch>
          </a:blipFill>
        </p:spPr>
      </p:sp>
      <p:sp>
        <p:nvSpPr>
          <p:cNvPr id="3" name="Freeform 3"/>
          <p:cNvSpPr/>
          <p:nvPr/>
        </p:nvSpPr>
        <p:spPr>
          <a:xfrm>
            <a:off x="8278865" y="1557878"/>
            <a:ext cx="9815226" cy="8246422"/>
          </a:xfrm>
          <a:custGeom>
            <a:avLst/>
            <a:gdLst/>
            <a:ahLst/>
            <a:cxnLst/>
            <a:rect l="l" t="t" r="r" b="b"/>
            <a:pathLst>
              <a:path w="9815226" h="8246422">
                <a:moveTo>
                  <a:pt x="0" y="0"/>
                </a:moveTo>
                <a:lnTo>
                  <a:pt x="9815226" y="0"/>
                </a:lnTo>
                <a:lnTo>
                  <a:pt x="9815226" y="8246422"/>
                </a:lnTo>
                <a:lnTo>
                  <a:pt x="0" y="8246422"/>
                </a:lnTo>
                <a:lnTo>
                  <a:pt x="0" y="0"/>
                </a:lnTo>
                <a:close/>
              </a:path>
            </a:pathLst>
          </a:custGeom>
          <a:blipFill>
            <a:blip r:embed="rId3"/>
            <a:stretch>
              <a:fillRect l="-3253" r="-3253"/>
            </a:stretch>
          </a:blipFill>
        </p:spPr>
      </p:sp>
      <p:sp>
        <p:nvSpPr>
          <p:cNvPr id="4" name="TextBox 4"/>
          <p:cNvSpPr txBox="1"/>
          <p:nvPr/>
        </p:nvSpPr>
        <p:spPr>
          <a:xfrm>
            <a:off x="1989735" y="113030"/>
            <a:ext cx="13597533" cy="915670"/>
          </a:xfrm>
          <a:prstGeom prst="rect">
            <a:avLst/>
          </a:prstGeom>
        </p:spPr>
        <p:txBody>
          <a:bodyPr lIns="0" tIns="0" rIns="0" bIns="0" rtlCol="0" anchor="t">
            <a:spAutoFit/>
          </a:bodyPr>
          <a:lstStyle/>
          <a:p>
            <a:pPr algn="ctr">
              <a:lnSpc>
                <a:spcPts val="7279"/>
              </a:lnSpc>
            </a:pPr>
            <a:r>
              <a:rPr lang="en-US" sz="5199" b="1">
                <a:solidFill>
                  <a:srgbClr val="FFFFFF"/>
                </a:solidFill>
                <a:latin typeface="Times New Roman Bold"/>
                <a:ea typeface="Times New Roman Bold"/>
                <a:cs typeface="Times New Roman Bold"/>
                <a:sym typeface="Times New Roman Bold"/>
              </a:rPr>
              <a:t>Seat selection Page for One-way and Round-trip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0" y="0"/>
            <a:ext cx="7487251" cy="6011079"/>
          </a:xfrm>
          <a:custGeom>
            <a:avLst/>
            <a:gdLst/>
            <a:ahLst/>
            <a:cxnLst/>
            <a:rect l="l" t="t" r="r" b="b"/>
            <a:pathLst>
              <a:path w="7487251" h="6011079">
                <a:moveTo>
                  <a:pt x="0" y="0"/>
                </a:moveTo>
                <a:lnTo>
                  <a:pt x="7487251" y="0"/>
                </a:lnTo>
                <a:lnTo>
                  <a:pt x="7487251" y="6011079"/>
                </a:lnTo>
                <a:lnTo>
                  <a:pt x="0" y="6011079"/>
                </a:lnTo>
                <a:lnTo>
                  <a:pt x="0" y="0"/>
                </a:lnTo>
                <a:close/>
              </a:path>
            </a:pathLst>
          </a:custGeom>
          <a:blipFill>
            <a:blip r:embed="rId2"/>
            <a:stretch>
              <a:fillRect/>
            </a:stretch>
          </a:blipFill>
        </p:spPr>
      </p:sp>
      <p:sp>
        <p:nvSpPr>
          <p:cNvPr id="3" name="Freeform 3"/>
          <p:cNvSpPr/>
          <p:nvPr/>
        </p:nvSpPr>
        <p:spPr>
          <a:xfrm>
            <a:off x="7701253" y="6011079"/>
            <a:ext cx="11449788" cy="4275921"/>
          </a:xfrm>
          <a:custGeom>
            <a:avLst/>
            <a:gdLst/>
            <a:ahLst/>
            <a:cxnLst/>
            <a:rect l="l" t="t" r="r" b="b"/>
            <a:pathLst>
              <a:path w="11449788" h="4275921">
                <a:moveTo>
                  <a:pt x="0" y="0"/>
                </a:moveTo>
                <a:lnTo>
                  <a:pt x="11449788" y="0"/>
                </a:lnTo>
                <a:lnTo>
                  <a:pt x="11449788" y="4275921"/>
                </a:lnTo>
                <a:lnTo>
                  <a:pt x="0" y="4275921"/>
                </a:lnTo>
                <a:lnTo>
                  <a:pt x="0" y="0"/>
                </a:lnTo>
                <a:close/>
              </a:path>
            </a:pathLst>
          </a:custGeom>
          <a:blipFill>
            <a:blip r:embed="rId3"/>
            <a:stretch>
              <a:fillRect l="-1333" r="-3309"/>
            </a:stretch>
          </a:blipFill>
        </p:spPr>
      </p:sp>
      <p:grpSp>
        <p:nvGrpSpPr>
          <p:cNvPr id="4" name="Group 4"/>
          <p:cNvGrpSpPr/>
          <p:nvPr/>
        </p:nvGrpSpPr>
        <p:grpSpPr>
          <a:xfrm>
            <a:off x="7984791" y="2528218"/>
            <a:ext cx="1159209" cy="954643"/>
            <a:chOff x="0" y="0"/>
            <a:chExt cx="647700" cy="533400"/>
          </a:xfrm>
        </p:grpSpPr>
        <p:sp>
          <p:nvSpPr>
            <p:cNvPr id="5" name="Freeform 5"/>
            <p:cNvSpPr/>
            <p:nvPr/>
          </p:nvSpPr>
          <p:spPr>
            <a:xfrm>
              <a:off x="0" y="0"/>
              <a:ext cx="647700" cy="533400"/>
            </a:xfrm>
            <a:custGeom>
              <a:avLst/>
              <a:gdLst/>
              <a:ahLst/>
              <a:cxnLst/>
              <a:rect l="l" t="t" r="r" b="b"/>
              <a:pathLst>
                <a:path w="647700" h="533400">
                  <a:moveTo>
                    <a:pt x="239386" y="166418"/>
                  </a:moveTo>
                  <a:lnTo>
                    <a:pt x="647700" y="166418"/>
                  </a:lnTo>
                  <a:lnTo>
                    <a:pt x="647700" y="366942"/>
                  </a:lnTo>
                  <a:lnTo>
                    <a:pt x="239373" y="366942"/>
                  </a:lnTo>
                  <a:lnTo>
                    <a:pt x="302255" y="533400"/>
                  </a:lnTo>
                  <a:lnTo>
                    <a:pt x="0" y="266700"/>
                  </a:lnTo>
                  <a:lnTo>
                    <a:pt x="302255" y="0"/>
                  </a:lnTo>
                  <a:lnTo>
                    <a:pt x="239386" y="166418"/>
                  </a:lnTo>
                  <a:close/>
                </a:path>
              </a:pathLst>
            </a:custGeom>
            <a:solidFill>
              <a:srgbClr val="FFFFFF"/>
            </a:solidFill>
          </p:spPr>
        </p:sp>
        <p:sp>
          <p:nvSpPr>
            <p:cNvPr id="6" name="TextBox 6"/>
            <p:cNvSpPr txBox="1"/>
            <p:nvPr/>
          </p:nvSpPr>
          <p:spPr>
            <a:xfrm>
              <a:off x="120650" y="127000"/>
              <a:ext cx="527050" cy="2413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5603377" y="7635937"/>
            <a:ext cx="1256773" cy="963781"/>
            <a:chOff x="0" y="0"/>
            <a:chExt cx="812800" cy="623312"/>
          </a:xfrm>
        </p:grpSpPr>
        <p:sp>
          <p:nvSpPr>
            <p:cNvPr id="8" name="Freeform 8"/>
            <p:cNvSpPr/>
            <p:nvPr/>
          </p:nvSpPr>
          <p:spPr>
            <a:xfrm>
              <a:off x="0" y="0"/>
              <a:ext cx="812800" cy="623312"/>
            </a:xfrm>
            <a:custGeom>
              <a:avLst/>
              <a:gdLst/>
              <a:ahLst/>
              <a:cxnLst/>
              <a:rect l="l" t="t" r="r" b="b"/>
              <a:pathLst>
                <a:path w="812800" h="623312">
                  <a:moveTo>
                    <a:pt x="812800" y="311656"/>
                  </a:moveTo>
                  <a:lnTo>
                    <a:pt x="406400" y="0"/>
                  </a:lnTo>
                  <a:lnTo>
                    <a:pt x="406400" y="203200"/>
                  </a:lnTo>
                  <a:lnTo>
                    <a:pt x="0" y="203200"/>
                  </a:lnTo>
                  <a:lnTo>
                    <a:pt x="0" y="420112"/>
                  </a:lnTo>
                  <a:lnTo>
                    <a:pt x="406400" y="420112"/>
                  </a:lnTo>
                  <a:lnTo>
                    <a:pt x="406400" y="623312"/>
                  </a:lnTo>
                  <a:lnTo>
                    <a:pt x="812800" y="311656"/>
                  </a:lnTo>
                  <a:close/>
                </a:path>
              </a:pathLst>
            </a:custGeom>
            <a:solidFill>
              <a:srgbClr val="FFFFFF"/>
            </a:solidFill>
          </p:spPr>
        </p:sp>
        <p:sp>
          <p:nvSpPr>
            <p:cNvPr id="9" name="TextBox 9"/>
            <p:cNvSpPr txBox="1"/>
            <p:nvPr/>
          </p:nvSpPr>
          <p:spPr>
            <a:xfrm>
              <a:off x="0" y="165100"/>
              <a:ext cx="711200" cy="255012"/>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0277965" y="2160592"/>
            <a:ext cx="6981335" cy="2399665"/>
          </a:xfrm>
          <a:prstGeom prst="rect">
            <a:avLst/>
          </a:prstGeom>
        </p:spPr>
        <p:txBody>
          <a:bodyPr lIns="0" tIns="0" rIns="0" bIns="0" rtlCol="0" anchor="t">
            <a:spAutoFit/>
          </a:bodyPr>
          <a:lstStyle/>
          <a:p>
            <a:pPr algn="l">
              <a:lnSpc>
                <a:spcPts val="4759"/>
              </a:lnSpc>
            </a:pPr>
            <a:r>
              <a:rPr lang="en-US" sz="3399">
                <a:solidFill>
                  <a:srgbClr val="FFFFFF"/>
                </a:solidFill>
                <a:latin typeface="Times New Roman"/>
                <a:ea typeface="Times New Roman"/>
                <a:cs typeface="Times New Roman"/>
                <a:sym typeface="Times New Roman"/>
              </a:rPr>
              <a:t>Users can enter passenger details and select multiple seats for a single booking. We can add and remove n number of passengers.</a:t>
            </a:r>
          </a:p>
        </p:txBody>
      </p:sp>
      <p:sp>
        <p:nvSpPr>
          <p:cNvPr id="11" name="TextBox 11"/>
          <p:cNvSpPr txBox="1"/>
          <p:nvPr/>
        </p:nvSpPr>
        <p:spPr>
          <a:xfrm>
            <a:off x="581726" y="6906344"/>
            <a:ext cx="4455857" cy="2399665"/>
          </a:xfrm>
          <a:prstGeom prst="rect">
            <a:avLst/>
          </a:prstGeom>
        </p:spPr>
        <p:txBody>
          <a:bodyPr lIns="0" tIns="0" rIns="0" bIns="0" rtlCol="0" anchor="t">
            <a:spAutoFit/>
          </a:bodyPr>
          <a:lstStyle/>
          <a:p>
            <a:pPr algn="l">
              <a:lnSpc>
                <a:spcPts val="4759"/>
              </a:lnSpc>
            </a:pPr>
            <a:r>
              <a:rPr lang="en-US" sz="3399">
                <a:solidFill>
                  <a:srgbClr val="FFFFFF"/>
                </a:solidFill>
                <a:latin typeface="Times New Roman"/>
                <a:ea typeface="Times New Roman"/>
                <a:cs typeface="Times New Roman"/>
                <a:sym typeface="Times New Roman"/>
              </a:rPr>
              <a:t>Displays a summary of entered details for users to verify and confirm before final booking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321636" y="447371"/>
            <a:ext cx="10149242" cy="4390176"/>
          </a:xfrm>
          <a:custGeom>
            <a:avLst/>
            <a:gdLst/>
            <a:ahLst/>
            <a:cxnLst/>
            <a:rect l="l" t="t" r="r" b="b"/>
            <a:pathLst>
              <a:path w="10149242" h="4390176">
                <a:moveTo>
                  <a:pt x="0" y="0"/>
                </a:moveTo>
                <a:lnTo>
                  <a:pt x="10149242" y="0"/>
                </a:lnTo>
                <a:lnTo>
                  <a:pt x="10149242" y="4390176"/>
                </a:lnTo>
                <a:lnTo>
                  <a:pt x="0" y="4390176"/>
                </a:lnTo>
                <a:lnTo>
                  <a:pt x="0" y="0"/>
                </a:lnTo>
                <a:close/>
              </a:path>
            </a:pathLst>
          </a:custGeom>
          <a:blipFill>
            <a:blip r:embed="rId2"/>
            <a:stretch>
              <a:fillRect r="-28021"/>
            </a:stretch>
          </a:blipFill>
        </p:spPr>
      </p:sp>
      <p:sp>
        <p:nvSpPr>
          <p:cNvPr id="3" name="Freeform 3"/>
          <p:cNvSpPr/>
          <p:nvPr/>
        </p:nvSpPr>
        <p:spPr>
          <a:xfrm>
            <a:off x="321636" y="5143500"/>
            <a:ext cx="10149242" cy="4878299"/>
          </a:xfrm>
          <a:custGeom>
            <a:avLst/>
            <a:gdLst/>
            <a:ahLst/>
            <a:cxnLst/>
            <a:rect l="l" t="t" r="r" b="b"/>
            <a:pathLst>
              <a:path w="10149242" h="4878299">
                <a:moveTo>
                  <a:pt x="0" y="0"/>
                </a:moveTo>
                <a:lnTo>
                  <a:pt x="10149242" y="0"/>
                </a:lnTo>
                <a:lnTo>
                  <a:pt x="10149242" y="4878299"/>
                </a:lnTo>
                <a:lnTo>
                  <a:pt x="0" y="4878299"/>
                </a:lnTo>
                <a:lnTo>
                  <a:pt x="0" y="0"/>
                </a:lnTo>
                <a:close/>
              </a:path>
            </a:pathLst>
          </a:custGeom>
          <a:blipFill>
            <a:blip r:embed="rId3"/>
            <a:stretch>
              <a:fillRect t="-3528" r="-28021" b="-3528"/>
            </a:stretch>
          </a:blipFill>
        </p:spPr>
      </p:sp>
      <p:sp>
        <p:nvSpPr>
          <p:cNvPr id="4" name="TextBox 4"/>
          <p:cNvSpPr txBox="1"/>
          <p:nvPr/>
        </p:nvSpPr>
        <p:spPr>
          <a:xfrm>
            <a:off x="11108988" y="1699801"/>
            <a:ext cx="6379496" cy="17995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Displays flight details for final confirmation before proceeding to the next step.</a:t>
            </a:r>
          </a:p>
        </p:txBody>
      </p:sp>
      <p:sp>
        <p:nvSpPr>
          <p:cNvPr id="5" name="TextBox 5"/>
          <p:cNvSpPr txBox="1"/>
          <p:nvPr/>
        </p:nvSpPr>
        <p:spPr>
          <a:xfrm>
            <a:off x="11108988" y="6125959"/>
            <a:ext cx="6827348" cy="17995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Ensures passenger identity verification by validating the entered Aadhaar number.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1123029" y="1689210"/>
            <a:ext cx="16041942" cy="8046963"/>
          </a:xfrm>
          <a:custGeom>
            <a:avLst/>
            <a:gdLst/>
            <a:ahLst/>
            <a:cxnLst/>
            <a:rect l="l" t="t" r="r" b="b"/>
            <a:pathLst>
              <a:path w="16041942" h="8046963">
                <a:moveTo>
                  <a:pt x="0" y="0"/>
                </a:moveTo>
                <a:lnTo>
                  <a:pt x="16041942" y="0"/>
                </a:lnTo>
                <a:lnTo>
                  <a:pt x="16041942" y="8046962"/>
                </a:lnTo>
                <a:lnTo>
                  <a:pt x="0" y="8046962"/>
                </a:lnTo>
                <a:lnTo>
                  <a:pt x="0" y="0"/>
                </a:lnTo>
                <a:close/>
              </a:path>
            </a:pathLst>
          </a:custGeom>
          <a:blipFill>
            <a:blip r:embed="rId2"/>
            <a:stretch>
              <a:fillRect/>
            </a:stretch>
          </a:blipFill>
        </p:spPr>
      </p:sp>
      <p:sp>
        <p:nvSpPr>
          <p:cNvPr id="3" name="TextBox 3"/>
          <p:cNvSpPr txBox="1"/>
          <p:nvPr/>
        </p:nvSpPr>
        <p:spPr>
          <a:xfrm>
            <a:off x="5978767" y="508952"/>
            <a:ext cx="5167015" cy="915670"/>
          </a:xfrm>
          <a:prstGeom prst="rect">
            <a:avLst/>
          </a:prstGeom>
        </p:spPr>
        <p:txBody>
          <a:bodyPr lIns="0" tIns="0" rIns="0" bIns="0" rtlCol="0" anchor="t">
            <a:spAutoFit/>
          </a:bodyPr>
          <a:lstStyle/>
          <a:p>
            <a:pPr algn="ctr">
              <a:lnSpc>
                <a:spcPts val="7279"/>
              </a:lnSpc>
            </a:pPr>
            <a:r>
              <a:rPr lang="en-US" sz="5199" b="1">
                <a:solidFill>
                  <a:srgbClr val="FFFFFF"/>
                </a:solidFill>
                <a:latin typeface="Times New Roman Bold"/>
                <a:ea typeface="Times New Roman Bold"/>
                <a:cs typeface="Times New Roman Bold"/>
                <a:sym typeface="Times New Roman Bold"/>
              </a:rPr>
              <a:t>PAYMENT PAGE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1492918" y="-4290845"/>
            <a:ext cx="19780918" cy="18868691"/>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4972000" y="1117335"/>
            <a:ext cx="9334601" cy="9042929"/>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1449446" y="497275"/>
            <a:ext cx="14881463" cy="831331"/>
          </a:xfrm>
          <a:prstGeom prst="rect">
            <a:avLst/>
          </a:prstGeom>
        </p:spPr>
        <p:txBody>
          <a:bodyPr lIns="0" tIns="0" rIns="0" bIns="0" rtlCol="0" anchor="t">
            <a:spAutoFit/>
          </a:bodyPr>
          <a:lstStyle/>
          <a:p>
            <a:pPr marL="0" lvl="0" indent="0" algn="ctr">
              <a:lnSpc>
                <a:spcPts val="6034"/>
              </a:lnSpc>
            </a:pPr>
            <a:r>
              <a:rPr lang="en-US" sz="5858" b="1" spc="-351">
                <a:solidFill>
                  <a:srgbClr val="FFFFFF"/>
                </a:solidFill>
                <a:latin typeface="Times New Roman Bold"/>
                <a:ea typeface="Times New Roman Bold"/>
                <a:cs typeface="Times New Roman Bold"/>
                <a:sym typeface="Times New Roman Bold"/>
              </a:rPr>
              <a:t>PROJECT OVERVIEW</a:t>
            </a:r>
          </a:p>
        </p:txBody>
      </p:sp>
      <p:sp>
        <p:nvSpPr>
          <p:cNvPr id="9" name="TextBox 9"/>
          <p:cNvSpPr txBox="1"/>
          <p:nvPr/>
        </p:nvSpPr>
        <p:spPr>
          <a:xfrm>
            <a:off x="819244" y="1885976"/>
            <a:ext cx="17048970" cy="3396492"/>
          </a:xfrm>
          <a:prstGeom prst="rect">
            <a:avLst/>
          </a:prstGeom>
        </p:spPr>
        <p:txBody>
          <a:bodyPr lIns="0" tIns="0" rIns="0" bIns="0" rtlCol="0" anchor="t">
            <a:spAutoFit/>
          </a:bodyPr>
          <a:lstStyle/>
          <a:p>
            <a:pPr marL="702717" lvl="1" indent="-351359" algn="l">
              <a:lnSpc>
                <a:spcPts val="4556"/>
              </a:lnSpc>
              <a:buFont typeface="Arial"/>
              <a:buChar char="•"/>
            </a:pPr>
            <a:r>
              <a:rPr lang="en-US" sz="3254">
                <a:solidFill>
                  <a:srgbClr val="FFFFFF"/>
                </a:solidFill>
                <a:latin typeface="Times New Roman"/>
                <a:ea typeface="Times New Roman"/>
                <a:cs typeface="Times New Roman"/>
                <a:sym typeface="Times New Roman"/>
              </a:rPr>
              <a:t>SkyHigh Airlines Reservation System is a full-stack web application designed to simplify and digitize the entire flight booking process. </a:t>
            </a:r>
          </a:p>
          <a:p>
            <a:pPr marL="702717" lvl="1" indent="-351359" algn="l">
              <a:lnSpc>
                <a:spcPts val="4556"/>
              </a:lnSpc>
              <a:buFont typeface="Arial"/>
              <a:buChar char="•"/>
            </a:pPr>
            <a:r>
              <a:rPr lang="en-US" sz="3254">
                <a:solidFill>
                  <a:srgbClr val="FFFFFF"/>
                </a:solidFill>
                <a:latin typeface="Times New Roman"/>
                <a:ea typeface="Times New Roman"/>
                <a:cs typeface="Times New Roman"/>
                <a:sym typeface="Times New Roman"/>
              </a:rPr>
              <a:t>The system allows users to register, search for flights, select seats, book tickets, and make secure online payments. It also provides features like ticket cancellation, offer viewing, and chatbot assistance for queries.</a:t>
            </a:r>
          </a:p>
          <a:p>
            <a:pPr algn="l">
              <a:lnSpc>
                <a:spcPts val="4276"/>
              </a:lnSpc>
              <a:spcBef>
                <a:spcPct val="0"/>
              </a:spcBef>
            </a:pPr>
            <a:endParaRPr lang="en-US" sz="3254">
              <a:solidFill>
                <a:srgbClr val="FFFFFF"/>
              </a:solidFill>
              <a:latin typeface="Times New Roman"/>
              <a:ea typeface="Times New Roman"/>
              <a:cs typeface="Times New Roman"/>
              <a:sym typeface="Times New Roman"/>
            </a:endParaRPr>
          </a:p>
        </p:txBody>
      </p:sp>
      <p:sp>
        <p:nvSpPr>
          <p:cNvPr id="10" name="TextBox 10"/>
          <p:cNvSpPr txBox="1"/>
          <p:nvPr/>
        </p:nvSpPr>
        <p:spPr>
          <a:xfrm>
            <a:off x="819244" y="5275484"/>
            <a:ext cx="14881463" cy="674233"/>
          </a:xfrm>
          <a:prstGeom prst="rect">
            <a:avLst/>
          </a:prstGeom>
        </p:spPr>
        <p:txBody>
          <a:bodyPr lIns="0" tIns="0" rIns="0" bIns="0" rtlCol="0" anchor="t">
            <a:spAutoFit/>
          </a:bodyPr>
          <a:lstStyle/>
          <a:p>
            <a:pPr marL="0" lvl="0" indent="0" algn="l">
              <a:lnSpc>
                <a:spcPts val="4901"/>
              </a:lnSpc>
            </a:pPr>
            <a:r>
              <a:rPr lang="en-US" sz="4758" b="1" spc="-285">
                <a:solidFill>
                  <a:srgbClr val="FFFFFF"/>
                </a:solidFill>
                <a:latin typeface="Times New Roman Bold"/>
                <a:ea typeface="Times New Roman Bold"/>
                <a:cs typeface="Times New Roman Bold"/>
                <a:sym typeface="Times New Roman Bold"/>
              </a:rPr>
              <a:t>Technologies Used :</a:t>
            </a:r>
          </a:p>
        </p:txBody>
      </p:sp>
      <p:sp>
        <p:nvSpPr>
          <p:cNvPr id="11" name="TextBox 11"/>
          <p:cNvSpPr txBox="1"/>
          <p:nvPr/>
        </p:nvSpPr>
        <p:spPr>
          <a:xfrm>
            <a:off x="819244" y="6450343"/>
            <a:ext cx="16630058" cy="3376295"/>
          </a:xfrm>
          <a:prstGeom prst="rect">
            <a:avLst/>
          </a:prstGeom>
        </p:spPr>
        <p:txBody>
          <a:bodyPr lIns="0" tIns="0" rIns="0" bIns="0" rtlCol="0" anchor="t">
            <a:spAutoFit/>
          </a:bodyPr>
          <a:lstStyle/>
          <a:p>
            <a:pPr marL="690881" lvl="1" indent="-345440" algn="l">
              <a:lnSpc>
                <a:spcPts val="4480"/>
              </a:lnSpc>
              <a:buFont typeface="Arial"/>
              <a:buChar char="•"/>
            </a:pPr>
            <a:r>
              <a:rPr lang="en-US" sz="3200">
                <a:solidFill>
                  <a:srgbClr val="FFFFFF"/>
                </a:solidFill>
                <a:latin typeface="Times New Roman"/>
                <a:ea typeface="Times New Roman"/>
                <a:cs typeface="Times New Roman"/>
                <a:sym typeface="Times New Roman"/>
              </a:rPr>
              <a:t>Frontend: HTML, CSS, Bootstrap, Razor Views</a:t>
            </a:r>
          </a:p>
          <a:p>
            <a:pPr marL="690881" lvl="1" indent="-345440" algn="l">
              <a:lnSpc>
                <a:spcPts val="4480"/>
              </a:lnSpc>
              <a:buFont typeface="Arial"/>
              <a:buChar char="•"/>
            </a:pPr>
            <a:r>
              <a:rPr lang="en-US" sz="3200">
                <a:solidFill>
                  <a:srgbClr val="FFFFFF"/>
                </a:solidFill>
                <a:latin typeface="Times New Roman"/>
                <a:ea typeface="Times New Roman"/>
                <a:cs typeface="Times New Roman"/>
                <a:sym typeface="Times New Roman"/>
              </a:rPr>
              <a:t>Backend: ASP.NET Core MVC</a:t>
            </a:r>
          </a:p>
          <a:p>
            <a:pPr marL="690881" lvl="1" indent="-345440" algn="l">
              <a:lnSpc>
                <a:spcPts val="4480"/>
              </a:lnSpc>
              <a:buFont typeface="Arial"/>
              <a:buChar char="•"/>
            </a:pPr>
            <a:r>
              <a:rPr lang="en-US" sz="3200">
                <a:solidFill>
                  <a:srgbClr val="FFFFFF"/>
                </a:solidFill>
                <a:latin typeface="Times New Roman"/>
                <a:ea typeface="Times New Roman"/>
                <a:cs typeface="Times New Roman"/>
                <a:sym typeface="Times New Roman"/>
              </a:rPr>
              <a:t>Database: SQL Server with Entity Framework Core</a:t>
            </a:r>
          </a:p>
          <a:p>
            <a:pPr marL="690881" lvl="1" indent="-345440" algn="l">
              <a:lnSpc>
                <a:spcPts val="4480"/>
              </a:lnSpc>
              <a:buFont typeface="Arial"/>
              <a:buChar char="•"/>
            </a:pPr>
            <a:r>
              <a:rPr lang="en-US" sz="3200">
                <a:solidFill>
                  <a:srgbClr val="FFFFFF"/>
                </a:solidFill>
                <a:latin typeface="Times New Roman"/>
                <a:ea typeface="Times New Roman"/>
                <a:cs typeface="Times New Roman"/>
                <a:sym typeface="Times New Roman"/>
              </a:rPr>
              <a:t>Language: C#</a:t>
            </a:r>
          </a:p>
          <a:p>
            <a:pPr marL="690881" lvl="1" indent="-345440" algn="l">
              <a:lnSpc>
                <a:spcPts val="4480"/>
              </a:lnSpc>
              <a:buFont typeface="Arial"/>
              <a:buChar char="•"/>
            </a:pPr>
            <a:r>
              <a:rPr lang="en-US" sz="3200">
                <a:solidFill>
                  <a:srgbClr val="FFFFFF"/>
                </a:solidFill>
                <a:latin typeface="Times New Roman"/>
                <a:ea typeface="Times New Roman"/>
                <a:cs typeface="Times New Roman"/>
                <a:sym typeface="Times New Roman"/>
              </a:rPr>
              <a:t>Tools: Visual Studio 2022</a:t>
            </a:r>
          </a:p>
          <a:p>
            <a:pPr algn="l">
              <a:lnSpc>
                <a:spcPts val="4480"/>
              </a:lnSpc>
            </a:pPr>
            <a:endParaRPr lang="en-US" sz="3200">
              <a:solidFill>
                <a:srgbClr val="FFFFFF"/>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2259232" y="405292"/>
            <a:ext cx="12880697" cy="8262751"/>
            <a:chOff x="0" y="0"/>
            <a:chExt cx="17174263" cy="11017002"/>
          </a:xfrm>
        </p:grpSpPr>
        <p:pic>
          <p:nvPicPr>
            <p:cNvPr id="3" name="Picture 3"/>
            <p:cNvPicPr>
              <a:picLocks noChangeAspect="1"/>
            </p:cNvPicPr>
            <p:nvPr/>
          </p:nvPicPr>
          <p:blipFill>
            <a:blip r:embed="rId2"/>
            <a:srcRect l="2275" r="2275"/>
            <a:stretch>
              <a:fillRect/>
            </a:stretch>
          </p:blipFill>
          <p:spPr>
            <a:xfrm>
              <a:off x="0" y="0"/>
              <a:ext cx="8523631" cy="11017002"/>
            </a:xfrm>
            <a:prstGeom prst="rect">
              <a:avLst/>
            </a:prstGeom>
          </p:spPr>
        </p:pic>
        <p:pic>
          <p:nvPicPr>
            <p:cNvPr id="4" name="Picture 4"/>
            <p:cNvPicPr>
              <a:picLocks noChangeAspect="1"/>
            </p:cNvPicPr>
            <p:nvPr/>
          </p:nvPicPr>
          <p:blipFill>
            <a:blip r:embed="rId3"/>
            <a:srcRect t="3509" b="3509"/>
            <a:stretch>
              <a:fillRect/>
            </a:stretch>
          </p:blipFill>
          <p:spPr>
            <a:xfrm>
              <a:off x="8650631" y="0"/>
              <a:ext cx="8523631" cy="11017002"/>
            </a:xfrm>
            <a:prstGeom prst="rect">
              <a:avLst/>
            </a:prstGeom>
          </p:spPr>
        </p:pic>
      </p:grpSp>
      <p:sp>
        <p:nvSpPr>
          <p:cNvPr id="5" name="TextBox 5"/>
          <p:cNvSpPr txBox="1"/>
          <p:nvPr/>
        </p:nvSpPr>
        <p:spPr>
          <a:xfrm>
            <a:off x="965211" y="8899491"/>
            <a:ext cx="16357577" cy="1092835"/>
          </a:xfrm>
          <a:prstGeom prst="rect">
            <a:avLst/>
          </a:prstGeom>
        </p:spPr>
        <p:txBody>
          <a:bodyPr lIns="0" tIns="0" rIns="0" bIns="0" rtlCol="0" anchor="t">
            <a:spAutoFit/>
          </a:bodyPr>
          <a:lstStyle/>
          <a:p>
            <a:pPr marL="669291" lvl="1" indent="-334646" algn="l">
              <a:lnSpc>
                <a:spcPts val="4340"/>
              </a:lnSpc>
              <a:buFont typeface="Arial"/>
              <a:buChar char="•"/>
            </a:pPr>
            <a:r>
              <a:rPr lang="en-US" sz="3100">
                <a:solidFill>
                  <a:srgbClr val="FFFFFF"/>
                </a:solidFill>
                <a:latin typeface="Times New Roman"/>
                <a:ea typeface="Times New Roman"/>
                <a:cs typeface="Times New Roman"/>
                <a:sym typeface="Times New Roman"/>
              </a:rPr>
              <a:t>Once the ticket is successfully booked, the booking details including passenger, flight, and payment information are displayed, and the user can download the confirmed ticket in PDF format.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2224469" y="332613"/>
            <a:ext cx="11790009" cy="3291936"/>
          </a:xfrm>
          <a:custGeom>
            <a:avLst/>
            <a:gdLst/>
            <a:ahLst/>
            <a:cxnLst/>
            <a:rect l="l" t="t" r="r" b="b"/>
            <a:pathLst>
              <a:path w="11790009" h="3291936">
                <a:moveTo>
                  <a:pt x="0" y="0"/>
                </a:moveTo>
                <a:lnTo>
                  <a:pt x="11790009" y="0"/>
                </a:lnTo>
                <a:lnTo>
                  <a:pt x="11790009" y="3291937"/>
                </a:lnTo>
                <a:lnTo>
                  <a:pt x="0" y="3291937"/>
                </a:lnTo>
                <a:lnTo>
                  <a:pt x="0" y="0"/>
                </a:lnTo>
                <a:close/>
              </a:path>
            </a:pathLst>
          </a:custGeom>
          <a:blipFill>
            <a:blip r:embed="rId2"/>
            <a:stretch>
              <a:fillRect/>
            </a:stretch>
          </a:blipFill>
        </p:spPr>
      </p:sp>
      <p:sp>
        <p:nvSpPr>
          <p:cNvPr id="3" name="Freeform 3"/>
          <p:cNvSpPr/>
          <p:nvPr/>
        </p:nvSpPr>
        <p:spPr>
          <a:xfrm>
            <a:off x="2224469" y="5285772"/>
            <a:ext cx="12055038" cy="3078602"/>
          </a:xfrm>
          <a:custGeom>
            <a:avLst/>
            <a:gdLst/>
            <a:ahLst/>
            <a:cxnLst/>
            <a:rect l="l" t="t" r="r" b="b"/>
            <a:pathLst>
              <a:path w="12055038" h="3078602">
                <a:moveTo>
                  <a:pt x="0" y="0"/>
                </a:moveTo>
                <a:lnTo>
                  <a:pt x="12055038" y="0"/>
                </a:lnTo>
                <a:lnTo>
                  <a:pt x="12055038" y="3078602"/>
                </a:lnTo>
                <a:lnTo>
                  <a:pt x="0" y="3078602"/>
                </a:lnTo>
                <a:lnTo>
                  <a:pt x="0" y="0"/>
                </a:lnTo>
                <a:close/>
              </a:path>
            </a:pathLst>
          </a:custGeom>
          <a:blipFill>
            <a:blip r:embed="rId3"/>
            <a:stretch>
              <a:fillRect/>
            </a:stretch>
          </a:blipFill>
        </p:spPr>
      </p:sp>
      <p:sp>
        <p:nvSpPr>
          <p:cNvPr id="4" name="TextBox 4"/>
          <p:cNvSpPr txBox="1"/>
          <p:nvPr/>
        </p:nvSpPr>
        <p:spPr>
          <a:xfrm>
            <a:off x="2224469" y="3749226"/>
            <a:ext cx="14733010" cy="11995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Once the ticket booking is successful, a confirmation message is displayed indicating that payment has been completed.</a:t>
            </a:r>
          </a:p>
        </p:txBody>
      </p:sp>
      <p:sp>
        <p:nvSpPr>
          <p:cNvPr id="5" name="TextBox 5"/>
          <p:cNvSpPr txBox="1"/>
          <p:nvPr/>
        </p:nvSpPr>
        <p:spPr>
          <a:xfrm>
            <a:off x="2224469" y="8615680"/>
            <a:ext cx="11201068" cy="11995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Displays all user bookings with their current status — Confirmed, Cancelled, or Pending Payment.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2036040" y="574508"/>
            <a:ext cx="6071107" cy="7837037"/>
          </a:xfrm>
          <a:custGeom>
            <a:avLst/>
            <a:gdLst/>
            <a:ahLst/>
            <a:cxnLst/>
            <a:rect l="l" t="t" r="r" b="b"/>
            <a:pathLst>
              <a:path w="6071107" h="7837037">
                <a:moveTo>
                  <a:pt x="0" y="0"/>
                </a:moveTo>
                <a:lnTo>
                  <a:pt x="6071106" y="0"/>
                </a:lnTo>
                <a:lnTo>
                  <a:pt x="6071106" y="7837037"/>
                </a:lnTo>
                <a:lnTo>
                  <a:pt x="0" y="7837037"/>
                </a:lnTo>
                <a:lnTo>
                  <a:pt x="0" y="0"/>
                </a:lnTo>
                <a:close/>
              </a:path>
            </a:pathLst>
          </a:custGeom>
          <a:blipFill>
            <a:blip r:embed="rId2"/>
            <a:stretch>
              <a:fillRect/>
            </a:stretch>
          </a:blipFill>
        </p:spPr>
      </p:sp>
      <p:sp>
        <p:nvSpPr>
          <p:cNvPr id="3" name="Freeform 3"/>
          <p:cNvSpPr/>
          <p:nvPr/>
        </p:nvSpPr>
        <p:spPr>
          <a:xfrm>
            <a:off x="9919634" y="574508"/>
            <a:ext cx="5917856" cy="7818812"/>
          </a:xfrm>
          <a:custGeom>
            <a:avLst/>
            <a:gdLst/>
            <a:ahLst/>
            <a:cxnLst/>
            <a:rect l="l" t="t" r="r" b="b"/>
            <a:pathLst>
              <a:path w="5917856" h="7818812">
                <a:moveTo>
                  <a:pt x="0" y="0"/>
                </a:moveTo>
                <a:lnTo>
                  <a:pt x="5917856" y="0"/>
                </a:lnTo>
                <a:lnTo>
                  <a:pt x="5917856" y="7818811"/>
                </a:lnTo>
                <a:lnTo>
                  <a:pt x="0" y="7818811"/>
                </a:lnTo>
                <a:lnTo>
                  <a:pt x="0" y="0"/>
                </a:lnTo>
                <a:close/>
              </a:path>
            </a:pathLst>
          </a:custGeom>
          <a:blipFill>
            <a:blip r:embed="rId3"/>
            <a:stretch>
              <a:fillRect/>
            </a:stretch>
          </a:blipFill>
        </p:spPr>
      </p:sp>
      <p:sp>
        <p:nvSpPr>
          <p:cNvPr id="4" name="TextBox 4"/>
          <p:cNvSpPr txBox="1"/>
          <p:nvPr/>
        </p:nvSpPr>
        <p:spPr>
          <a:xfrm>
            <a:off x="0" y="8633460"/>
            <a:ext cx="18288000" cy="1163955"/>
          </a:xfrm>
          <a:prstGeom prst="rect">
            <a:avLst/>
          </a:prstGeom>
        </p:spPr>
        <p:txBody>
          <a:bodyPr lIns="0" tIns="0" rIns="0" bIns="0" rtlCol="0" anchor="t">
            <a:spAutoFit/>
          </a:bodyPr>
          <a:lstStyle/>
          <a:p>
            <a:pPr marL="712470" lvl="1" indent="-356235" algn="l">
              <a:lnSpc>
                <a:spcPts val="4620"/>
              </a:lnSpc>
              <a:buFont typeface="Arial"/>
              <a:buChar char="•"/>
            </a:pPr>
            <a:r>
              <a:rPr lang="en-US" sz="3300">
                <a:solidFill>
                  <a:srgbClr val="FFFFFF"/>
                </a:solidFill>
                <a:latin typeface="Times New Roman"/>
                <a:ea typeface="Times New Roman"/>
                <a:cs typeface="Times New Roman"/>
                <a:sym typeface="Times New Roman"/>
              </a:rPr>
              <a:t>When the user chooses to cancel a booking, a confirmation popup appears, and upon confirmation, the ticket is cancelled and a PDF of the cancelled ticket is automatically downloaded.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1028700" y="3521645"/>
            <a:ext cx="5129242" cy="6506810"/>
          </a:xfrm>
          <a:custGeom>
            <a:avLst/>
            <a:gdLst/>
            <a:ahLst/>
            <a:cxnLst/>
            <a:rect l="l" t="t" r="r" b="b"/>
            <a:pathLst>
              <a:path w="5129242" h="6506810">
                <a:moveTo>
                  <a:pt x="0" y="0"/>
                </a:moveTo>
                <a:lnTo>
                  <a:pt x="5129242" y="0"/>
                </a:lnTo>
                <a:lnTo>
                  <a:pt x="5129242" y="6506810"/>
                </a:lnTo>
                <a:lnTo>
                  <a:pt x="0" y="6506810"/>
                </a:lnTo>
                <a:lnTo>
                  <a:pt x="0" y="0"/>
                </a:lnTo>
                <a:close/>
              </a:path>
            </a:pathLst>
          </a:custGeom>
          <a:blipFill>
            <a:blip r:embed="rId2"/>
            <a:stretch>
              <a:fillRect/>
            </a:stretch>
          </a:blipFill>
        </p:spPr>
      </p:sp>
      <p:sp>
        <p:nvSpPr>
          <p:cNvPr id="3" name="Freeform 3"/>
          <p:cNvSpPr/>
          <p:nvPr/>
        </p:nvSpPr>
        <p:spPr>
          <a:xfrm>
            <a:off x="1028700" y="775042"/>
            <a:ext cx="11846559" cy="2278184"/>
          </a:xfrm>
          <a:custGeom>
            <a:avLst/>
            <a:gdLst/>
            <a:ahLst/>
            <a:cxnLst/>
            <a:rect l="l" t="t" r="r" b="b"/>
            <a:pathLst>
              <a:path w="11846559" h="2278184">
                <a:moveTo>
                  <a:pt x="0" y="0"/>
                </a:moveTo>
                <a:lnTo>
                  <a:pt x="11846559" y="0"/>
                </a:lnTo>
                <a:lnTo>
                  <a:pt x="11846559" y="2278184"/>
                </a:lnTo>
                <a:lnTo>
                  <a:pt x="0" y="2278184"/>
                </a:lnTo>
                <a:lnTo>
                  <a:pt x="0" y="0"/>
                </a:lnTo>
                <a:close/>
              </a:path>
            </a:pathLst>
          </a:custGeom>
          <a:blipFill>
            <a:blip r:embed="rId3"/>
            <a:stretch>
              <a:fillRect/>
            </a:stretch>
          </a:blipFill>
        </p:spPr>
      </p:sp>
      <p:sp>
        <p:nvSpPr>
          <p:cNvPr id="4" name="TextBox 4"/>
          <p:cNvSpPr txBox="1"/>
          <p:nvPr/>
        </p:nvSpPr>
        <p:spPr>
          <a:xfrm>
            <a:off x="6951980" y="4458335"/>
            <a:ext cx="9478624" cy="47999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When a ticket is cancelled, it appears in the ‘My Bookings’ page with a Cancelled status, and users can download a PDF of the cancelled ticket showing all flight and passenger details.</a:t>
            </a:r>
          </a:p>
          <a:p>
            <a:pPr algn="l">
              <a:lnSpc>
                <a:spcPts val="4759"/>
              </a:lnSpc>
            </a:pPr>
            <a:endParaRPr lang="en-US" sz="3399">
              <a:solidFill>
                <a:srgbClr val="FFFFFF"/>
              </a:solidFill>
              <a:latin typeface="Times New Roman"/>
              <a:ea typeface="Times New Roman"/>
              <a:cs typeface="Times New Roman"/>
              <a:sym typeface="Times New Roman"/>
            </a:endParaRPr>
          </a:p>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For confirmed tickets, clicking on the View button displays the complete booking details including flight, passengers, and payment information.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608565" y="1968797"/>
            <a:ext cx="10894977" cy="7752195"/>
          </a:xfrm>
          <a:custGeom>
            <a:avLst/>
            <a:gdLst/>
            <a:ahLst/>
            <a:cxnLst/>
            <a:rect l="l" t="t" r="r" b="b"/>
            <a:pathLst>
              <a:path w="10894977" h="7752195">
                <a:moveTo>
                  <a:pt x="0" y="0"/>
                </a:moveTo>
                <a:lnTo>
                  <a:pt x="10894977" y="0"/>
                </a:lnTo>
                <a:lnTo>
                  <a:pt x="10894977" y="7752195"/>
                </a:lnTo>
                <a:lnTo>
                  <a:pt x="0" y="7752195"/>
                </a:lnTo>
                <a:lnTo>
                  <a:pt x="0" y="0"/>
                </a:lnTo>
                <a:close/>
              </a:path>
            </a:pathLst>
          </a:custGeom>
          <a:blipFill>
            <a:blip r:embed="rId2"/>
            <a:stretch>
              <a:fillRect/>
            </a:stretch>
          </a:blipFill>
        </p:spPr>
      </p:sp>
      <p:sp>
        <p:nvSpPr>
          <p:cNvPr id="3" name="Freeform 3"/>
          <p:cNvSpPr/>
          <p:nvPr/>
        </p:nvSpPr>
        <p:spPr>
          <a:xfrm>
            <a:off x="12366032" y="1968797"/>
            <a:ext cx="4893268" cy="7752195"/>
          </a:xfrm>
          <a:custGeom>
            <a:avLst/>
            <a:gdLst/>
            <a:ahLst/>
            <a:cxnLst/>
            <a:rect l="l" t="t" r="r" b="b"/>
            <a:pathLst>
              <a:path w="4893268" h="7752195">
                <a:moveTo>
                  <a:pt x="0" y="0"/>
                </a:moveTo>
                <a:lnTo>
                  <a:pt x="4893268" y="0"/>
                </a:lnTo>
                <a:lnTo>
                  <a:pt x="4893268" y="7752195"/>
                </a:lnTo>
                <a:lnTo>
                  <a:pt x="0" y="7752195"/>
                </a:lnTo>
                <a:lnTo>
                  <a:pt x="0" y="0"/>
                </a:lnTo>
                <a:close/>
              </a:path>
            </a:pathLst>
          </a:custGeom>
          <a:blipFill>
            <a:blip r:embed="rId3"/>
            <a:stretch>
              <a:fillRect t="-2940" b="-2940"/>
            </a:stretch>
          </a:blipFill>
        </p:spPr>
      </p:sp>
      <p:sp>
        <p:nvSpPr>
          <p:cNvPr id="4" name="TextBox 4"/>
          <p:cNvSpPr txBox="1"/>
          <p:nvPr/>
        </p:nvSpPr>
        <p:spPr>
          <a:xfrm>
            <a:off x="3863534" y="508952"/>
            <a:ext cx="9852820" cy="915670"/>
          </a:xfrm>
          <a:prstGeom prst="rect">
            <a:avLst/>
          </a:prstGeom>
        </p:spPr>
        <p:txBody>
          <a:bodyPr lIns="0" tIns="0" rIns="0" bIns="0" rtlCol="0" anchor="t">
            <a:spAutoFit/>
          </a:bodyPr>
          <a:lstStyle/>
          <a:p>
            <a:pPr algn="ctr">
              <a:lnSpc>
                <a:spcPts val="7279"/>
              </a:lnSpc>
            </a:pPr>
            <a:r>
              <a:rPr lang="en-US" sz="5199" b="1">
                <a:solidFill>
                  <a:srgbClr val="FDFDFD"/>
                </a:solidFill>
                <a:latin typeface="Times New Roman Bold"/>
                <a:ea typeface="Times New Roman Bold"/>
                <a:cs typeface="Times New Roman Bold"/>
                <a:sym typeface="Times New Roman Bold"/>
              </a:rPr>
              <a:t>MOST VISITED FLIGHTS PAGE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323181" y="596050"/>
            <a:ext cx="9651560" cy="4079578"/>
          </a:xfrm>
          <a:custGeom>
            <a:avLst/>
            <a:gdLst/>
            <a:ahLst/>
            <a:cxnLst/>
            <a:rect l="l" t="t" r="r" b="b"/>
            <a:pathLst>
              <a:path w="9651560" h="4079578">
                <a:moveTo>
                  <a:pt x="0" y="0"/>
                </a:moveTo>
                <a:lnTo>
                  <a:pt x="9651560" y="0"/>
                </a:lnTo>
                <a:lnTo>
                  <a:pt x="9651560" y="4079578"/>
                </a:lnTo>
                <a:lnTo>
                  <a:pt x="0" y="4079578"/>
                </a:lnTo>
                <a:lnTo>
                  <a:pt x="0" y="0"/>
                </a:lnTo>
                <a:close/>
              </a:path>
            </a:pathLst>
          </a:custGeom>
          <a:blipFill>
            <a:blip r:embed="rId2"/>
            <a:stretch>
              <a:fillRect/>
            </a:stretch>
          </a:blipFill>
        </p:spPr>
      </p:sp>
      <p:sp>
        <p:nvSpPr>
          <p:cNvPr id="3" name="Freeform 3"/>
          <p:cNvSpPr/>
          <p:nvPr/>
        </p:nvSpPr>
        <p:spPr>
          <a:xfrm>
            <a:off x="323181" y="5143500"/>
            <a:ext cx="7831080" cy="5032411"/>
          </a:xfrm>
          <a:custGeom>
            <a:avLst/>
            <a:gdLst/>
            <a:ahLst/>
            <a:cxnLst/>
            <a:rect l="l" t="t" r="r" b="b"/>
            <a:pathLst>
              <a:path w="7831080" h="5032411">
                <a:moveTo>
                  <a:pt x="0" y="0"/>
                </a:moveTo>
                <a:lnTo>
                  <a:pt x="7831080" y="0"/>
                </a:lnTo>
                <a:lnTo>
                  <a:pt x="7831080" y="5032411"/>
                </a:lnTo>
                <a:lnTo>
                  <a:pt x="0" y="5032411"/>
                </a:lnTo>
                <a:lnTo>
                  <a:pt x="0" y="0"/>
                </a:lnTo>
                <a:close/>
              </a:path>
            </a:pathLst>
          </a:custGeom>
          <a:blipFill>
            <a:blip r:embed="rId3"/>
            <a:stretch>
              <a:fillRect/>
            </a:stretch>
          </a:blipFill>
        </p:spPr>
      </p:sp>
      <p:sp>
        <p:nvSpPr>
          <p:cNvPr id="4" name="TextBox 4"/>
          <p:cNvSpPr txBox="1"/>
          <p:nvPr/>
        </p:nvSpPr>
        <p:spPr>
          <a:xfrm>
            <a:off x="10285140" y="1467770"/>
            <a:ext cx="7780651" cy="17995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Users can check their booking status by entering the PNR number to view flight and confirmation details.</a:t>
            </a:r>
          </a:p>
        </p:txBody>
      </p:sp>
      <p:sp>
        <p:nvSpPr>
          <p:cNvPr id="5" name="TextBox 5"/>
          <p:cNvSpPr txBox="1"/>
          <p:nvPr/>
        </p:nvSpPr>
        <p:spPr>
          <a:xfrm>
            <a:off x="8725658" y="6431349"/>
            <a:ext cx="9105039" cy="17995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Displays the airline’s cancellation and refund policies, allowing users to download them as a PDF for reference.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332505" y="2052590"/>
            <a:ext cx="8811495" cy="7537453"/>
          </a:xfrm>
          <a:custGeom>
            <a:avLst/>
            <a:gdLst/>
            <a:ahLst/>
            <a:cxnLst/>
            <a:rect l="l" t="t" r="r" b="b"/>
            <a:pathLst>
              <a:path w="8811495" h="7537453">
                <a:moveTo>
                  <a:pt x="0" y="0"/>
                </a:moveTo>
                <a:lnTo>
                  <a:pt x="8811495" y="0"/>
                </a:lnTo>
                <a:lnTo>
                  <a:pt x="8811495" y="7537453"/>
                </a:lnTo>
                <a:lnTo>
                  <a:pt x="0" y="7537453"/>
                </a:lnTo>
                <a:lnTo>
                  <a:pt x="0" y="0"/>
                </a:lnTo>
                <a:close/>
              </a:path>
            </a:pathLst>
          </a:custGeom>
          <a:blipFill>
            <a:blip r:embed="rId2"/>
            <a:stretch>
              <a:fillRect l="-3452" r="-4603"/>
            </a:stretch>
          </a:blipFill>
        </p:spPr>
      </p:sp>
      <p:sp>
        <p:nvSpPr>
          <p:cNvPr id="3" name="Freeform 3"/>
          <p:cNvSpPr/>
          <p:nvPr/>
        </p:nvSpPr>
        <p:spPr>
          <a:xfrm>
            <a:off x="9337909" y="2052590"/>
            <a:ext cx="8653290" cy="7537453"/>
          </a:xfrm>
          <a:custGeom>
            <a:avLst/>
            <a:gdLst/>
            <a:ahLst/>
            <a:cxnLst/>
            <a:rect l="l" t="t" r="r" b="b"/>
            <a:pathLst>
              <a:path w="8653290" h="7537453">
                <a:moveTo>
                  <a:pt x="0" y="0"/>
                </a:moveTo>
                <a:lnTo>
                  <a:pt x="8653290" y="0"/>
                </a:lnTo>
                <a:lnTo>
                  <a:pt x="8653290" y="7537453"/>
                </a:lnTo>
                <a:lnTo>
                  <a:pt x="0" y="7537453"/>
                </a:lnTo>
                <a:lnTo>
                  <a:pt x="0" y="0"/>
                </a:lnTo>
                <a:close/>
              </a:path>
            </a:pathLst>
          </a:custGeom>
          <a:blipFill>
            <a:blip r:embed="rId3"/>
            <a:stretch>
              <a:fillRect l="-3906" r="-4688"/>
            </a:stretch>
          </a:blipFill>
        </p:spPr>
      </p:sp>
      <p:sp>
        <p:nvSpPr>
          <p:cNvPr id="4" name="TextBox 4"/>
          <p:cNvSpPr txBox="1"/>
          <p:nvPr/>
        </p:nvSpPr>
        <p:spPr>
          <a:xfrm>
            <a:off x="6422327" y="508952"/>
            <a:ext cx="4861620" cy="915670"/>
          </a:xfrm>
          <a:prstGeom prst="rect">
            <a:avLst/>
          </a:prstGeom>
        </p:spPr>
        <p:txBody>
          <a:bodyPr lIns="0" tIns="0" rIns="0" bIns="0" rtlCol="0" anchor="t">
            <a:spAutoFit/>
          </a:bodyPr>
          <a:lstStyle/>
          <a:p>
            <a:pPr algn="ctr">
              <a:lnSpc>
                <a:spcPts val="7279"/>
              </a:lnSpc>
            </a:pPr>
            <a:r>
              <a:rPr lang="en-US" sz="5199" b="1">
                <a:solidFill>
                  <a:srgbClr val="FFFFFF"/>
                </a:solidFill>
                <a:latin typeface="Times New Roman Bold"/>
                <a:ea typeface="Times New Roman Bold"/>
                <a:cs typeface="Times New Roman Bold"/>
                <a:sym typeface="Times New Roman Bold"/>
              </a:rPr>
              <a:t>USER PROFILE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1028700" y="1822842"/>
            <a:ext cx="16394626" cy="7966826"/>
          </a:xfrm>
          <a:custGeom>
            <a:avLst/>
            <a:gdLst/>
            <a:ahLst/>
            <a:cxnLst/>
            <a:rect l="l" t="t" r="r" b="b"/>
            <a:pathLst>
              <a:path w="16394626" h="7966826">
                <a:moveTo>
                  <a:pt x="0" y="0"/>
                </a:moveTo>
                <a:lnTo>
                  <a:pt x="16394626" y="0"/>
                </a:lnTo>
                <a:lnTo>
                  <a:pt x="16394626" y="7966827"/>
                </a:lnTo>
                <a:lnTo>
                  <a:pt x="0" y="7966827"/>
                </a:lnTo>
                <a:lnTo>
                  <a:pt x="0" y="0"/>
                </a:lnTo>
                <a:close/>
              </a:path>
            </a:pathLst>
          </a:custGeom>
          <a:blipFill>
            <a:blip r:embed="rId2"/>
            <a:stretch>
              <a:fillRect/>
            </a:stretch>
          </a:blipFill>
        </p:spPr>
      </p:sp>
      <p:sp>
        <p:nvSpPr>
          <p:cNvPr id="3" name="TextBox 3"/>
          <p:cNvSpPr txBox="1"/>
          <p:nvPr/>
        </p:nvSpPr>
        <p:spPr>
          <a:xfrm>
            <a:off x="5429618" y="508952"/>
            <a:ext cx="6200676" cy="915670"/>
          </a:xfrm>
          <a:prstGeom prst="rect">
            <a:avLst/>
          </a:prstGeom>
        </p:spPr>
        <p:txBody>
          <a:bodyPr lIns="0" tIns="0" rIns="0" bIns="0" rtlCol="0" anchor="t">
            <a:spAutoFit/>
          </a:bodyPr>
          <a:lstStyle/>
          <a:p>
            <a:pPr algn="ctr">
              <a:lnSpc>
                <a:spcPts val="7279"/>
              </a:lnSpc>
            </a:pPr>
            <a:r>
              <a:rPr lang="en-US" sz="5199" b="1">
                <a:solidFill>
                  <a:srgbClr val="FFFFFF"/>
                </a:solidFill>
                <a:latin typeface="Times New Roman Bold"/>
                <a:ea typeface="Times New Roman Bold"/>
                <a:cs typeface="Times New Roman Bold"/>
                <a:sym typeface="Times New Roman Bold"/>
              </a:rPr>
              <a:t>CONTACT US PAGE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588374" y="2108423"/>
            <a:ext cx="5601321" cy="7646180"/>
          </a:xfrm>
          <a:custGeom>
            <a:avLst/>
            <a:gdLst/>
            <a:ahLst/>
            <a:cxnLst/>
            <a:rect l="l" t="t" r="r" b="b"/>
            <a:pathLst>
              <a:path w="5601321" h="7646180">
                <a:moveTo>
                  <a:pt x="0" y="0"/>
                </a:moveTo>
                <a:lnTo>
                  <a:pt x="5601320" y="0"/>
                </a:lnTo>
                <a:lnTo>
                  <a:pt x="5601320" y="7646180"/>
                </a:lnTo>
                <a:lnTo>
                  <a:pt x="0" y="7646180"/>
                </a:lnTo>
                <a:lnTo>
                  <a:pt x="0" y="0"/>
                </a:lnTo>
                <a:close/>
              </a:path>
            </a:pathLst>
          </a:custGeom>
          <a:blipFill>
            <a:blip r:embed="rId2"/>
            <a:stretch>
              <a:fillRect t="-659" b="-659"/>
            </a:stretch>
          </a:blipFill>
        </p:spPr>
      </p:sp>
      <p:sp>
        <p:nvSpPr>
          <p:cNvPr id="3" name="Freeform 3"/>
          <p:cNvSpPr/>
          <p:nvPr/>
        </p:nvSpPr>
        <p:spPr>
          <a:xfrm>
            <a:off x="6549571" y="2108423"/>
            <a:ext cx="11115373" cy="4371570"/>
          </a:xfrm>
          <a:custGeom>
            <a:avLst/>
            <a:gdLst/>
            <a:ahLst/>
            <a:cxnLst/>
            <a:rect l="l" t="t" r="r" b="b"/>
            <a:pathLst>
              <a:path w="11115373" h="4371570">
                <a:moveTo>
                  <a:pt x="0" y="0"/>
                </a:moveTo>
                <a:lnTo>
                  <a:pt x="11115374" y="0"/>
                </a:lnTo>
                <a:lnTo>
                  <a:pt x="11115374" y="4371570"/>
                </a:lnTo>
                <a:lnTo>
                  <a:pt x="0" y="4371570"/>
                </a:lnTo>
                <a:lnTo>
                  <a:pt x="0" y="0"/>
                </a:lnTo>
                <a:close/>
              </a:path>
            </a:pathLst>
          </a:custGeom>
          <a:blipFill>
            <a:blip r:embed="rId3"/>
            <a:stretch>
              <a:fillRect b="-9609"/>
            </a:stretch>
          </a:blipFill>
        </p:spPr>
      </p:sp>
      <p:sp>
        <p:nvSpPr>
          <p:cNvPr id="4" name="TextBox 4"/>
          <p:cNvSpPr txBox="1"/>
          <p:nvPr/>
        </p:nvSpPr>
        <p:spPr>
          <a:xfrm>
            <a:off x="3248967" y="508952"/>
            <a:ext cx="11790065" cy="915670"/>
          </a:xfrm>
          <a:prstGeom prst="rect">
            <a:avLst/>
          </a:prstGeom>
        </p:spPr>
        <p:txBody>
          <a:bodyPr lIns="0" tIns="0" rIns="0" bIns="0" rtlCol="0" anchor="t">
            <a:spAutoFit/>
          </a:bodyPr>
          <a:lstStyle/>
          <a:p>
            <a:pPr algn="ctr">
              <a:lnSpc>
                <a:spcPts val="7279"/>
              </a:lnSpc>
            </a:pPr>
            <a:r>
              <a:rPr lang="en-US" sz="5199" b="1">
                <a:solidFill>
                  <a:srgbClr val="FFFFFF"/>
                </a:solidFill>
                <a:latin typeface="Times New Roman Bold"/>
                <a:ea typeface="Times New Roman Bold"/>
                <a:cs typeface="Times New Roman Bold"/>
                <a:sym typeface="Times New Roman Bold"/>
              </a:rPr>
              <a:t>CHATBOT AND MY INQUIRES PAGES</a:t>
            </a:r>
          </a:p>
        </p:txBody>
      </p:sp>
      <p:sp>
        <p:nvSpPr>
          <p:cNvPr id="5" name="TextBox 5"/>
          <p:cNvSpPr txBox="1"/>
          <p:nvPr/>
        </p:nvSpPr>
        <p:spPr>
          <a:xfrm>
            <a:off x="6189694" y="6754862"/>
            <a:ext cx="11475250" cy="29997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An interactive chatbot provides 24/7 support, helping users with tasks like booking flights, checking status, and cancelling tickets.</a:t>
            </a:r>
          </a:p>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Users can view all their submitted queries and see admin replies along with the response time and date.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910" b="-14534"/>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51129" y="-4290845"/>
            <a:ext cx="19780918" cy="18868691"/>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6">
                <a:alphaModFix amt="3000"/>
                <a:extLst>
                  <a:ext uri="{96DAC541-7B7A-43D3-8B79-37D633B846F1}">
                    <asvg:svgBlip xmlns:asvg="http://schemas.microsoft.com/office/drawing/2016/SVG/main" r:embed="rId7"/>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6">
                <a:alphaModFix amt="3000"/>
                <a:extLst>
                  <a:ext uri="{96DAC541-7B7A-43D3-8B79-37D633B846F1}">
                    <asvg:svgBlip xmlns:asvg="http://schemas.microsoft.com/office/drawing/2016/SVG/main" r:embed="rId7"/>
                  </a:ext>
                </a:extLst>
              </a:blip>
              <a:stretch>
                <a:fillRect/>
              </a:stretch>
            </a:blipFill>
          </p:spPr>
        </p:sp>
      </p:grpSp>
      <p:sp>
        <p:nvSpPr>
          <p:cNvPr id="7" name="Freeform 7"/>
          <p:cNvSpPr/>
          <p:nvPr/>
        </p:nvSpPr>
        <p:spPr>
          <a:xfrm rot="-9437888">
            <a:off x="8052208" y="1848271"/>
            <a:ext cx="10832283" cy="6247556"/>
          </a:xfrm>
          <a:custGeom>
            <a:avLst/>
            <a:gdLst/>
            <a:ahLst/>
            <a:cxnLst/>
            <a:rect l="l" t="t" r="r" b="b"/>
            <a:pathLst>
              <a:path w="17704663" h="14389062">
                <a:moveTo>
                  <a:pt x="0" y="0"/>
                </a:moveTo>
                <a:lnTo>
                  <a:pt x="17704663" y="0"/>
                </a:lnTo>
                <a:lnTo>
                  <a:pt x="17704663" y="14389063"/>
                </a:lnTo>
                <a:lnTo>
                  <a:pt x="0" y="14389063"/>
                </a:lnTo>
                <a:lnTo>
                  <a:pt x="0" y="0"/>
                </a:lnTo>
                <a:close/>
              </a:path>
            </a:pathLst>
          </a:custGeom>
          <a:blipFill>
            <a:blip r:embed="rId8">
              <a:alphaModFix amt="35000"/>
              <a:extLst>
                <a:ext uri="{96DAC541-7B7A-43D3-8B79-37D633B846F1}">
                  <asvg:svgBlip xmlns:asvg="http://schemas.microsoft.com/office/drawing/2016/SVG/main" r:embed="rId9"/>
                </a:ext>
              </a:extLst>
            </a:blip>
            <a:stretch>
              <a:fillRect/>
            </a:stretch>
          </a:blipFill>
        </p:spPr>
      </p:sp>
      <p:pic>
        <p:nvPicPr>
          <p:cNvPr id="8" name="Picture 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rcRect t="720" r="3172" b="14747"/>
          <a:stretch>
            <a:fillRect/>
          </a:stretch>
        </p:blipFill>
        <p:spPr>
          <a:xfrm>
            <a:off x="2362200" y="1684813"/>
            <a:ext cx="13843428" cy="5669462"/>
          </a:xfrm>
          <a:prstGeom prst="rect">
            <a:avLst/>
          </a:prstGeom>
        </p:spPr>
      </p:pic>
      <p:sp>
        <p:nvSpPr>
          <p:cNvPr id="9" name="TextBox 9"/>
          <p:cNvSpPr txBox="1"/>
          <p:nvPr/>
        </p:nvSpPr>
        <p:spPr>
          <a:xfrm>
            <a:off x="3670973" y="482626"/>
            <a:ext cx="10536713" cy="946012"/>
          </a:xfrm>
          <a:prstGeom prst="rect">
            <a:avLst/>
          </a:prstGeom>
        </p:spPr>
        <p:txBody>
          <a:bodyPr lIns="0" tIns="0" rIns="0" bIns="0" rtlCol="0" anchor="t">
            <a:spAutoFit/>
          </a:bodyPr>
          <a:lstStyle/>
          <a:p>
            <a:pPr marL="0" lvl="0" indent="0" algn="ctr">
              <a:lnSpc>
                <a:spcPts val="6961"/>
              </a:lnSpc>
            </a:pPr>
            <a:r>
              <a:rPr lang="en-US" sz="6758" b="1" spc="-405">
                <a:solidFill>
                  <a:srgbClr val="FFFFFF"/>
                </a:solidFill>
                <a:latin typeface="Times New Roman Bold"/>
                <a:ea typeface="Times New Roman Bold"/>
                <a:cs typeface="Times New Roman Bold"/>
                <a:sym typeface="Times New Roman Bold"/>
              </a:rPr>
              <a:t>HOME PAGE</a:t>
            </a:r>
          </a:p>
        </p:txBody>
      </p:sp>
      <p:sp>
        <p:nvSpPr>
          <p:cNvPr id="10" name="TextBox 10"/>
          <p:cNvSpPr txBox="1"/>
          <p:nvPr/>
        </p:nvSpPr>
        <p:spPr>
          <a:xfrm>
            <a:off x="1028700" y="7925481"/>
            <a:ext cx="16985176" cy="17995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The Home Page video showcases dynamic sliders, featured offers, reasons to choose SkyHigh, and an elegant footer providing users a complete, space engaging first impression of the airline system.</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33867" y="-4533900"/>
            <a:ext cx="19780918" cy="18868691"/>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dirty="0"/>
            </a:p>
          </p:txBody>
        </p:sp>
      </p:grpSp>
      <p:sp>
        <p:nvSpPr>
          <p:cNvPr id="7" name="Freeform 7"/>
          <p:cNvSpPr/>
          <p:nvPr/>
        </p:nvSpPr>
        <p:spPr>
          <a:xfrm rot="-2072905">
            <a:off x="8293289" y="264273"/>
            <a:ext cx="10707478" cy="8534548"/>
          </a:xfrm>
          <a:custGeom>
            <a:avLst/>
            <a:gdLst/>
            <a:ahLst/>
            <a:cxnLst/>
            <a:rect l="l" t="t" r="r" b="b"/>
            <a:pathLst>
              <a:path w="17704663" h="14389062">
                <a:moveTo>
                  <a:pt x="0" y="0"/>
                </a:moveTo>
                <a:lnTo>
                  <a:pt x="17704663" y="0"/>
                </a:lnTo>
                <a:lnTo>
                  <a:pt x="17704663" y="14389063"/>
                </a:lnTo>
                <a:lnTo>
                  <a:pt x="0" y="14389063"/>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8" name="Freeform 8"/>
          <p:cNvSpPr/>
          <p:nvPr/>
        </p:nvSpPr>
        <p:spPr>
          <a:xfrm>
            <a:off x="4472846" y="1876557"/>
            <a:ext cx="8602719" cy="5849849"/>
          </a:xfrm>
          <a:custGeom>
            <a:avLst/>
            <a:gdLst/>
            <a:ahLst/>
            <a:cxnLst/>
            <a:rect l="l" t="t" r="r" b="b"/>
            <a:pathLst>
              <a:path w="8602719" h="5849849">
                <a:moveTo>
                  <a:pt x="0" y="0"/>
                </a:moveTo>
                <a:lnTo>
                  <a:pt x="8602719" y="0"/>
                </a:lnTo>
                <a:lnTo>
                  <a:pt x="8602719" y="5849849"/>
                </a:lnTo>
                <a:lnTo>
                  <a:pt x="0" y="5849849"/>
                </a:lnTo>
                <a:lnTo>
                  <a:pt x="0" y="0"/>
                </a:lnTo>
                <a:close/>
              </a:path>
            </a:pathLst>
          </a:custGeom>
          <a:blipFill>
            <a:blip r:embed="rId8"/>
            <a:stretch>
              <a:fillRect/>
            </a:stretch>
          </a:blipFill>
        </p:spPr>
      </p:sp>
      <p:sp>
        <p:nvSpPr>
          <p:cNvPr id="9" name="TextBox 9"/>
          <p:cNvSpPr txBox="1"/>
          <p:nvPr/>
        </p:nvSpPr>
        <p:spPr>
          <a:xfrm>
            <a:off x="4759617" y="460891"/>
            <a:ext cx="8029178" cy="854699"/>
          </a:xfrm>
          <a:prstGeom prst="rect">
            <a:avLst/>
          </a:prstGeom>
        </p:spPr>
        <p:txBody>
          <a:bodyPr lIns="0" tIns="0" rIns="0" bIns="0" rtlCol="0" anchor="t">
            <a:spAutoFit/>
          </a:bodyPr>
          <a:lstStyle/>
          <a:p>
            <a:pPr marL="0" lvl="0" indent="0" algn="just">
              <a:lnSpc>
                <a:spcPts val="6240"/>
              </a:lnSpc>
            </a:pPr>
            <a:r>
              <a:rPr lang="en-US" sz="6058" b="1" spc="-363">
                <a:solidFill>
                  <a:srgbClr val="FFFFFF"/>
                </a:solidFill>
                <a:latin typeface="Times New Roman Bold"/>
                <a:ea typeface="Times New Roman Bold"/>
                <a:cs typeface="Times New Roman Bold"/>
                <a:sym typeface="Times New Roman Bold"/>
              </a:rPr>
              <a:t>REGISTRATION  PAGE</a:t>
            </a:r>
          </a:p>
        </p:txBody>
      </p:sp>
      <p:sp>
        <p:nvSpPr>
          <p:cNvPr id="10" name="TextBox 10"/>
          <p:cNvSpPr txBox="1"/>
          <p:nvPr/>
        </p:nvSpPr>
        <p:spPr>
          <a:xfrm>
            <a:off x="1400832" y="8182599"/>
            <a:ext cx="14978398" cy="1955043"/>
          </a:xfrm>
          <a:prstGeom prst="rect">
            <a:avLst/>
          </a:prstGeom>
        </p:spPr>
        <p:txBody>
          <a:bodyPr lIns="0" tIns="0" rIns="0" bIns="0" rtlCol="0" anchor="t">
            <a:spAutoFit/>
          </a:bodyPr>
          <a:lstStyle/>
          <a:p>
            <a:pPr marL="789075" lvl="1" indent="-394538" algn="l">
              <a:lnSpc>
                <a:spcPts val="5116"/>
              </a:lnSpc>
              <a:buFont typeface="Arial"/>
              <a:buChar char="•"/>
            </a:pPr>
            <a:r>
              <a:rPr lang="en-US" sz="3654" dirty="0">
                <a:solidFill>
                  <a:srgbClr val="FFFFFF"/>
                </a:solidFill>
                <a:latin typeface="Times New Roman"/>
                <a:ea typeface="Times New Roman"/>
                <a:cs typeface="Times New Roman"/>
                <a:sym typeface="Times New Roman"/>
              </a:rPr>
              <a:t>The Registration Page demonstrates the complete signup process with proper form validations, ensuring users enter accurate and required details before account creation.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51129" y="-4290845"/>
            <a:ext cx="19780918" cy="18868691"/>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dirty="0"/>
            </a:p>
          </p:txBody>
        </p:sp>
      </p:grpSp>
      <p:sp>
        <p:nvSpPr>
          <p:cNvPr id="7" name="Freeform 7"/>
          <p:cNvSpPr/>
          <p:nvPr/>
        </p:nvSpPr>
        <p:spPr>
          <a:xfrm rot="9901748" flipH="1">
            <a:off x="12024814" y="1091237"/>
            <a:ext cx="6125570" cy="5799030"/>
          </a:xfrm>
          <a:custGeom>
            <a:avLst/>
            <a:gdLst/>
            <a:ahLst/>
            <a:cxnLst/>
            <a:rect l="l" t="t" r="r" b="b"/>
            <a:pathLst>
              <a:path w="17704663" h="14389062">
                <a:moveTo>
                  <a:pt x="0" y="0"/>
                </a:moveTo>
                <a:lnTo>
                  <a:pt x="17704663" y="0"/>
                </a:lnTo>
                <a:lnTo>
                  <a:pt x="17704663" y="14389062"/>
                </a:lnTo>
                <a:lnTo>
                  <a:pt x="0" y="14389062"/>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Freeform 8"/>
          <p:cNvSpPr/>
          <p:nvPr/>
        </p:nvSpPr>
        <p:spPr>
          <a:xfrm>
            <a:off x="-377146" y="0"/>
            <a:ext cx="9521146" cy="7184601"/>
          </a:xfrm>
          <a:custGeom>
            <a:avLst/>
            <a:gdLst/>
            <a:ahLst/>
            <a:cxnLst/>
            <a:rect l="l" t="t" r="r" b="b"/>
            <a:pathLst>
              <a:path w="9521146" h="7184601">
                <a:moveTo>
                  <a:pt x="0" y="0"/>
                </a:moveTo>
                <a:lnTo>
                  <a:pt x="9521146" y="0"/>
                </a:lnTo>
                <a:lnTo>
                  <a:pt x="9521146" y="7184601"/>
                </a:lnTo>
                <a:lnTo>
                  <a:pt x="0" y="7184601"/>
                </a:lnTo>
                <a:lnTo>
                  <a:pt x="0" y="0"/>
                </a:lnTo>
                <a:close/>
              </a:path>
            </a:pathLst>
          </a:custGeom>
          <a:blipFill>
            <a:blip r:embed="rId8"/>
            <a:stretch>
              <a:fillRect l="-6569" r="-3876"/>
            </a:stretch>
          </a:blipFill>
        </p:spPr>
      </p:sp>
      <p:sp>
        <p:nvSpPr>
          <p:cNvPr id="9" name="Freeform 9"/>
          <p:cNvSpPr/>
          <p:nvPr/>
        </p:nvSpPr>
        <p:spPr>
          <a:xfrm>
            <a:off x="9168255" y="3102399"/>
            <a:ext cx="9119745" cy="7184601"/>
          </a:xfrm>
          <a:custGeom>
            <a:avLst/>
            <a:gdLst/>
            <a:ahLst/>
            <a:cxnLst/>
            <a:rect l="l" t="t" r="r" b="b"/>
            <a:pathLst>
              <a:path w="9119745" h="7184601">
                <a:moveTo>
                  <a:pt x="0" y="0"/>
                </a:moveTo>
                <a:lnTo>
                  <a:pt x="9119745" y="0"/>
                </a:lnTo>
                <a:lnTo>
                  <a:pt x="9119745" y="7184601"/>
                </a:lnTo>
                <a:lnTo>
                  <a:pt x="0" y="7184601"/>
                </a:lnTo>
                <a:lnTo>
                  <a:pt x="0" y="0"/>
                </a:lnTo>
                <a:close/>
              </a:path>
            </a:pathLst>
          </a:custGeom>
          <a:blipFill>
            <a:blip r:embed="rId9"/>
            <a:stretch>
              <a:fillRect l="-16388" t="-1954" r="-1705"/>
            </a:stretch>
          </a:blipFill>
        </p:spPr>
      </p:sp>
      <p:grpSp>
        <p:nvGrpSpPr>
          <p:cNvPr id="10" name="Group 10"/>
          <p:cNvGrpSpPr/>
          <p:nvPr/>
        </p:nvGrpSpPr>
        <p:grpSpPr>
          <a:xfrm>
            <a:off x="9784515" y="1386554"/>
            <a:ext cx="917923" cy="755936"/>
            <a:chOff x="0" y="0"/>
            <a:chExt cx="647700" cy="533400"/>
          </a:xfrm>
        </p:grpSpPr>
        <p:sp>
          <p:nvSpPr>
            <p:cNvPr id="11" name="Freeform 11"/>
            <p:cNvSpPr/>
            <p:nvPr/>
          </p:nvSpPr>
          <p:spPr>
            <a:xfrm>
              <a:off x="0" y="0"/>
              <a:ext cx="647700" cy="533400"/>
            </a:xfrm>
            <a:custGeom>
              <a:avLst/>
              <a:gdLst/>
              <a:ahLst/>
              <a:cxnLst/>
              <a:rect l="l" t="t" r="r" b="b"/>
              <a:pathLst>
                <a:path w="647700" h="533400">
                  <a:moveTo>
                    <a:pt x="239386" y="166418"/>
                  </a:moveTo>
                  <a:lnTo>
                    <a:pt x="647700" y="166418"/>
                  </a:lnTo>
                  <a:lnTo>
                    <a:pt x="647700" y="366942"/>
                  </a:lnTo>
                  <a:lnTo>
                    <a:pt x="239373" y="366942"/>
                  </a:lnTo>
                  <a:lnTo>
                    <a:pt x="302255" y="533400"/>
                  </a:lnTo>
                  <a:lnTo>
                    <a:pt x="0" y="266700"/>
                  </a:lnTo>
                  <a:lnTo>
                    <a:pt x="302255" y="0"/>
                  </a:lnTo>
                  <a:lnTo>
                    <a:pt x="239386" y="166418"/>
                  </a:lnTo>
                  <a:close/>
                </a:path>
              </a:pathLst>
            </a:custGeom>
            <a:solidFill>
              <a:srgbClr val="FFFFFF"/>
            </a:solidFill>
          </p:spPr>
        </p:sp>
        <p:sp>
          <p:nvSpPr>
            <p:cNvPr id="12" name="TextBox 12"/>
            <p:cNvSpPr txBox="1"/>
            <p:nvPr/>
          </p:nvSpPr>
          <p:spPr>
            <a:xfrm>
              <a:off x="120650" y="127000"/>
              <a:ext cx="527050" cy="2413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7067701" y="8402009"/>
            <a:ext cx="1099486" cy="793617"/>
            <a:chOff x="0" y="0"/>
            <a:chExt cx="780892" cy="563654"/>
          </a:xfrm>
        </p:grpSpPr>
        <p:sp>
          <p:nvSpPr>
            <p:cNvPr id="14" name="Freeform 14"/>
            <p:cNvSpPr/>
            <p:nvPr/>
          </p:nvSpPr>
          <p:spPr>
            <a:xfrm>
              <a:off x="0" y="0"/>
              <a:ext cx="780892" cy="563653"/>
            </a:xfrm>
            <a:custGeom>
              <a:avLst/>
              <a:gdLst/>
              <a:ahLst/>
              <a:cxnLst/>
              <a:rect l="l" t="t" r="r" b="b"/>
              <a:pathLst>
                <a:path w="780892" h="563653">
                  <a:moveTo>
                    <a:pt x="780892" y="281827"/>
                  </a:moveTo>
                  <a:lnTo>
                    <a:pt x="374492" y="0"/>
                  </a:lnTo>
                  <a:lnTo>
                    <a:pt x="374492" y="203200"/>
                  </a:lnTo>
                  <a:lnTo>
                    <a:pt x="0" y="203200"/>
                  </a:lnTo>
                  <a:lnTo>
                    <a:pt x="0" y="360454"/>
                  </a:lnTo>
                  <a:lnTo>
                    <a:pt x="374492" y="360454"/>
                  </a:lnTo>
                  <a:lnTo>
                    <a:pt x="374492" y="563653"/>
                  </a:lnTo>
                  <a:lnTo>
                    <a:pt x="780892" y="281827"/>
                  </a:lnTo>
                  <a:close/>
                </a:path>
              </a:pathLst>
            </a:custGeom>
            <a:solidFill>
              <a:srgbClr val="FFFFFF"/>
            </a:solidFill>
          </p:spPr>
        </p:sp>
        <p:sp>
          <p:nvSpPr>
            <p:cNvPr id="15" name="TextBox 15"/>
            <p:cNvSpPr txBox="1"/>
            <p:nvPr/>
          </p:nvSpPr>
          <p:spPr>
            <a:xfrm>
              <a:off x="0" y="165100"/>
              <a:ext cx="679292" cy="195354"/>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1486070" y="821864"/>
            <a:ext cx="6002041" cy="1799590"/>
          </a:xfrm>
          <a:prstGeom prst="rect">
            <a:avLst/>
          </a:prstGeom>
        </p:spPr>
        <p:txBody>
          <a:bodyPr lIns="0" tIns="0" rIns="0" bIns="0" rtlCol="0" anchor="t">
            <a:spAutoFit/>
          </a:bodyPr>
          <a:lstStyle/>
          <a:p>
            <a:pPr algn="l">
              <a:lnSpc>
                <a:spcPts val="4759"/>
              </a:lnSpc>
            </a:pPr>
            <a:r>
              <a:rPr lang="en-US" sz="3399">
                <a:solidFill>
                  <a:srgbClr val="FFFFFF"/>
                </a:solidFill>
                <a:latin typeface="Times New Roman"/>
                <a:ea typeface="Times New Roman"/>
                <a:cs typeface="Times New Roman"/>
                <a:sym typeface="Times New Roman"/>
              </a:rPr>
              <a:t>Displays an error message when an invalid email format is entered during registration.</a:t>
            </a:r>
          </a:p>
        </p:txBody>
      </p:sp>
      <p:sp>
        <p:nvSpPr>
          <p:cNvPr id="17" name="TextBox 17"/>
          <p:cNvSpPr txBox="1"/>
          <p:nvPr/>
        </p:nvSpPr>
        <p:spPr>
          <a:xfrm>
            <a:off x="627138" y="7856160"/>
            <a:ext cx="5862613" cy="1799590"/>
          </a:xfrm>
          <a:prstGeom prst="rect">
            <a:avLst/>
          </a:prstGeom>
        </p:spPr>
        <p:txBody>
          <a:bodyPr lIns="0" tIns="0" rIns="0" bIns="0" rtlCol="0" anchor="t">
            <a:spAutoFit/>
          </a:bodyPr>
          <a:lstStyle/>
          <a:p>
            <a:pPr algn="l">
              <a:lnSpc>
                <a:spcPts val="4759"/>
              </a:lnSpc>
            </a:pPr>
            <a:r>
              <a:rPr lang="en-US" sz="3399">
                <a:solidFill>
                  <a:srgbClr val="FFFFFF"/>
                </a:solidFill>
                <a:latin typeface="Times New Roman"/>
                <a:ea typeface="Times New Roman"/>
                <a:cs typeface="Times New Roman"/>
                <a:sym typeface="Times New Roman"/>
              </a:rPr>
              <a:t>Prompts a validation error if the phone number field is left empty or incorrect.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51129" y="-4290845"/>
            <a:ext cx="19780918" cy="18868691"/>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flipH="1">
            <a:off x="12948799" y="556416"/>
            <a:ext cx="1907875" cy="6220741"/>
          </a:xfrm>
          <a:custGeom>
            <a:avLst/>
            <a:gdLst/>
            <a:ahLst/>
            <a:cxnLst/>
            <a:rect l="l" t="t" r="r" b="b"/>
            <a:pathLst>
              <a:path w="17704663" h="14389062">
                <a:moveTo>
                  <a:pt x="0" y="0"/>
                </a:moveTo>
                <a:lnTo>
                  <a:pt x="17704663" y="0"/>
                </a:lnTo>
                <a:lnTo>
                  <a:pt x="17704663" y="14389063"/>
                </a:lnTo>
                <a:lnTo>
                  <a:pt x="0" y="14389063"/>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Freeform 8"/>
          <p:cNvSpPr/>
          <p:nvPr/>
        </p:nvSpPr>
        <p:spPr>
          <a:xfrm>
            <a:off x="373389" y="415562"/>
            <a:ext cx="9704116" cy="6621145"/>
          </a:xfrm>
          <a:custGeom>
            <a:avLst/>
            <a:gdLst/>
            <a:ahLst/>
            <a:cxnLst/>
            <a:rect l="l" t="t" r="r" b="b"/>
            <a:pathLst>
              <a:path w="9704116" h="6621145">
                <a:moveTo>
                  <a:pt x="0" y="0"/>
                </a:moveTo>
                <a:lnTo>
                  <a:pt x="9704115" y="0"/>
                </a:lnTo>
                <a:lnTo>
                  <a:pt x="9704115" y="6621145"/>
                </a:lnTo>
                <a:lnTo>
                  <a:pt x="0" y="6621145"/>
                </a:lnTo>
                <a:lnTo>
                  <a:pt x="0" y="0"/>
                </a:lnTo>
                <a:close/>
              </a:path>
            </a:pathLst>
          </a:custGeom>
          <a:blipFill>
            <a:blip r:embed="rId8"/>
            <a:stretch>
              <a:fillRect/>
            </a:stretch>
          </a:blipFill>
        </p:spPr>
      </p:sp>
      <p:sp>
        <p:nvSpPr>
          <p:cNvPr id="9" name="Freeform 9"/>
          <p:cNvSpPr/>
          <p:nvPr/>
        </p:nvSpPr>
        <p:spPr>
          <a:xfrm>
            <a:off x="373389" y="7382547"/>
            <a:ext cx="9704116" cy="2574007"/>
          </a:xfrm>
          <a:custGeom>
            <a:avLst/>
            <a:gdLst/>
            <a:ahLst/>
            <a:cxnLst/>
            <a:rect l="l" t="t" r="r" b="b"/>
            <a:pathLst>
              <a:path w="9704116" h="2574007">
                <a:moveTo>
                  <a:pt x="0" y="0"/>
                </a:moveTo>
                <a:lnTo>
                  <a:pt x="9704115" y="0"/>
                </a:lnTo>
                <a:lnTo>
                  <a:pt x="9704115" y="2574007"/>
                </a:lnTo>
                <a:lnTo>
                  <a:pt x="0" y="2574007"/>
                </a:lnTo>
                <a:lnTo>
                  <a:pt x="0" y="0"/>
                </a:lnTo>
                <a:close/>
              </a:path>
            </a:pathLst>
          </a:custGeom>
          <a:blipFill>
            <a:blip r:embed="rId9"/>
            <a:stretch>
              <a:fillRect t="-2937" b="-2937"/>
            </a:stretch>
          </a:blipFill>
        </p:spPr>
      </p:sp>
      <p:sp>
        <p:nvSpPr>
          <p:cNvPr id="10" name="TextBox 10"/>
          <p:cNvSpPr txBox="1"/>
          <p:nvPr/>
        </p:nvSpPr>
        <p:spPr>
          <a:xfrm>
            <a:off x="10473992" y="942975"/>
            <a:ext cx="7384179" cy="5400040"/>
          </a:xfrm>
          <a:prstGeom prst="rect">
            <a:avLst/>
          </a:prstGeom>
        </p:spPr>
        <p:txBody>
          <a:bodyPr lIns="0" tIns="0" rIns="0" bIns="0" rtlCol="0" anchor="t">
            <a:spAutoFit/>
          </a:bodyPr>
          <a:lstStyle/>
          <a:p>
            <a:pPr marL="734059" lvl="1" indent="-367030" algn="l">
              <a:lnSpc>
                <a:spcPts val="4759"/>
              </a:lnSpc>
              <a:buFont typeface="Arial"/>
              <a:buChar char="•"/>
            </a:pPr>
            <a:r>
              <a:rPr lang="en-US" sz="3399" dirty="0">
                <a:solidFill>
                  <a:srgbClr val="FDFDFD"/>
                </a:solidFill>
                <a:latin typeface="Times New Roman"/>
                <a:ea typeface="Times New Roman"/>
                <a:cs typeface="Times New Roman"/>
                <a:sym typeface="Times New Roman"/>
              </a:rPr>
              <a:t>During registration, the system ensures data accuracy by validating the entered passwords. If the passwords do not match, a clear error message is displayed, prompting the user to correct the input before proceeding. This validation feature helps maintain account security and prevents incorrect submissions.</a:t>
            </a:r>
          </a:p>
        </p:txBody>
      </p:sp>
      <p:sp>
        <p:nvSpPr>
          <p:cNvPr id="11" name="TextBox 11"/>
          <p:cNvSpPr txBox="1"/>
          <p:nvPr/>
        </p:nvSpPr>
        <p:spPr>
          <a:xfrm>
            <a:off x="10854923" y="7458710"/>
            <a:ext cx="5995972" cy="17995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DFDFD"/>
                </a:solidFill>
                <a:latin typeface="Times New Roman"/>
                <a:ea typeface="Times New Roman"/>
                <a:cs typeface="Times New Roman"/>
                <a:sym typeface="Times New Roman"/>
              </a:rPr>
              <a:t>Displays a confirmation message once registration is successfully completed.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601355" y="-1740480"/>
            <a:ext cx="18513563" cy="18834976"/>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a:off x="-243379" y="-375142"/>
            <a:ext cx="5702740" cy="9382298"/>
          </a:xfrm>
          <a:custGeom>
            <a:avLst/>
            <a:gdLst/>
            <a:ahLst/>
            <a:cxnLst/>
            <a:rect l="l" t="t" r="r" b="b"/>
            <a:pathLst>
              <a:path w="17704663" h="14389062">
                <a:moveTo>
                  <a:pt x="0" y="0"/>
                </a:moveTo>
                <a:lnTo>
                  <a:pt x="17704663" y="0"/>
                </a:lnTo>
                <a:lnTo>
                  <a:pt x="17704663" y="14389062"/>
                </a:lnTo>
                <a:lnTo>
                  <a:pt x="0" y="14389062"/>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Freeform 8"/>
          <p:cNvSpPr/>
          <p:nvPr/>
        </p:nvSpPr>
        <p:spPr>
          <a:xfrm>
            <a:off x="4419600" y="1938138"/>
            <a:ext cx="8896052" cy="5935157"/>
          </a:xfrm>
          <a:custGeom>
            <a:avLst/>
            <a:gdLst/>
            <a:ahLst/>
            <a:cxnLst/>
            <a:rect l="l" t="t" r="r" b="b"/>
            <a:pathLst>
              <a:path w="8896052" h="5935157">
                <a:moveTo>
                  <a:pt x="0" y="0"/>
                </a:moveTo>
                <a:lnTo>
                  <a:pt x="8896052" y="0"/>
                </a:lnTo>
                <a:lnTo>
                  <a:pt x="8896052" y="5935157"/>
                </a:lnTo>
                <a:lnTo>
                  <a:pt x="0" y="5935157"/>
                </a:lnTo>
                <a:lnTo>
                  <a:pt x="0" y="0"/>
                </a:lnTo>
                <a:close/>
              </a:path>
            </a:pathLst>
          </a:custGeom>
          <a:blipFill>
            <a:blip r:embed="rId8"/>
            <a:stretch>
              <a:fillRect/>
            </a:stretch>
          </a:blipFill>
        </p:spPr>
      </p:sp>
      <p:sp>
        <p:nvSpPr>
          <p:cNvPr id="9" name="TextBox 9"/>
          <p:cNvSpPr txBox="1"/>
          <p:nvPr/>
        </p:nvSpPr>
        <p:spPr>
          <a:xfrm>
            <a:off x="3875643" y="544455"/>
            <a:ext cx="10536713" cy="1044690"/>
          </a:xfrm>
          <a:prstGeom prst="rect">
            <a:avLst/>
          </a:prstGeom>
        </p:spPr>
        <p:txBody>
          <a:bodyPr lIns="0" tIns="0" rIns="0" bIns="0" rtlCol="0" anchor="t">
            <a:spAutoFit/>
          </a:bodyPr>
          <a:lstStyle/>
          <a:p>
            <a:pPr marL="0" lvl="0" indent="0" algn="ctr">
              <a:lnSpc>
                <a:spcPts val="7579"/>
              </a:lnSpc>
            </a:pPr>
            <a:r>
              <a:rPr lang="en-US" sz="7358" b="1" spc="-441">
                <a:solidFill>
                  <a:srgbClr val="FFFFFF"/>
                </a:solidFill>
                <a:latin typeface="Times New Roman Bold"/>
                <a:ea typeface="Times New Roman Bold"/>
                <a:cs typeface="Times New Roman Bold"/>
                <a:sym typeface="Times New Roman Bold"/>
              </a:rPr>
              <a:t>LOGIN PAGE</a:t>
            </a:r>
          </a:p>
        </p:txBody>
      </p:sp>
      <p:sp>
        <p:nvSpPr>
          <p:cNvPr id="10" name="TextBox 10"/>
          <p:cNvSpPr txBox="1"/>
          <p:nvPr/>
        </p:nvSpPr>
        <p:spPr>
          <a:xfrm>
            <a:off x="2572464" y="8052407"/>
            <a:ext cx="15307280" cy="17995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The Login Page allows registered users to securely access their accounts by entering valid cedentials,with a clean interface and role-based authentication for users and admins.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51129" y="-4290845"/>
            <a:ext cx="19780918" cy="18868691"/>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7186503">
            <a:off x="4371653" y="972972"/>
            <a:ext cx="7778777" cy="8801050"/>
          </a:xfrm>
          <a:custGeom>
            <a:avLst/>
            <a:gdLst/>
            <a:ahLst/>
            <a:cxnLst/>
            <a:rect l="l" t="t" r="r" b="b"/>
            <a:pathLst>
              <a:path w="17704663" h="14389062">
                <a:moveTo>
                  <a:pt x="0" y="0"/>
                </a:moveTo>
                <a:lnTo>
                  <a:pt x="17704663" y="0"/>
                </a:lnTo>
                <a:lnTo>
                  <a:pt x="17704663" y="14389062"/>
                </a:lnTo>
                <a:lnTo>
                  <a:pt x="0" y="14389062"/>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Freeform 8"/>
          <p:cNvSpPr/>
          <p:nvPr/>
        </p:nvSpPr>
        <p:spPr>
          <a:xfrm>
            <a:off x="350123" y="454938"/>
            <a:ext cx="8907127" cy="6066838"/>
          </a:xfrm>
          <a:custGeom>
            <a:avLst/>
            <a:gdLst/>
            <a:ahLst/>
            <a:cxnLst/>
            <a:rect l="l" t="t" r="r" b="b"/>
            <a:pathLst>
              <a:path w="8907127" h="6066838">
                <a:moveTo>
                  <a:pt x="0" y="0"/>
                </a:moveTo>
                <a:lnTo>
                  <a:pt x="8907127" y="0"/>
                </a:lnTo>
                <a:lnTo>
                  <a:pt x="8907127" y="6066839"/>
                </a:lnTo>
                <a:lnTo>
                  <a:pt x="0" y="6066839"/>
                </a:lnTo>
                <a:lnTo>
                  <a:pt x="0" y="0"/>
                </a:lnTo>
                <a:close/>
              </a:path>
            </a:pathLst>
          </a:custGeom>
          <a:blipFill>
            <a:blip r:embed="rId8"/>
            <a:stretch>
              <a:fillRect t="-2316" b="-2316"/>
            </a:stretch>
          </a:blipFill>
        </p:spPr>
      </p:sp>
      <p:sp>
        <p:nvSpPr>
          <p:cNvPr id="9" name="Freeform 9"/>
          <p:cNvSpPr/>
          <p:nvPr/>
        </p:nvSpPr>
        <p:spPr>
          <a:xfrm>
            <a:off x="9488973" y="454938"/>
            <a:ext cx="8502765" cy="6095054"/>
          </a:xfrm>
          <a:custGeom>
            <a:avLst/>
            <a:gdLst/>
            <a:ahLst/>
            <a:cxnLst/>
            <a:rect l="l" t="t" r="r" b="b"/>
            <a:pathLst>
              <a:path w="8502765" h="6095054">
                <a:moveTo>
                  <a:pt x="0" y="0"/>
                </a:moveTo>
                <a:lnTo>
                  <a:pt x="8502765" y="0"/>
                </a:lnTo>
                <a:lnTo>
                  <a:pt x="8502765" y="6095054"/>
                </a:lnTo>
                <a:lnTo>
                  <a:pt x="0" y="6095054"/>
                </a:lnTo>
                <a:lnTo>
                  <a:pt x="0" y="0"/>
                </a:lnTo>
                <a:close/>
              </a:path>
            </a:pathLst>
          </a:custGeom>
          <a:blipFill>
            <a:blip r:embed="rId9"/>
            <a:stretch>
              <a:fillRect r="-386"/>
            </a:stretch>
          </a:blipFill>
        </p:spPr>
      </p:sp>
      <p:sp>
        <p:nvSpPr>
          <p:cNvPr id="10" name="TextBox 10"/>
          <p:cNvSpPr txBox="1"/>
          <p:nvPr/>
        </p:nvSpPr>
        <p:spPr>
          <a:xfrm>
            <a:off x="9933118" y="7458710"/>
            <a:ext cx="7614476" cy="17995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Shows validation alerts when mandatory fields like email and password are left empty.</a:t>
            </a:r>
          </a:p>
        </p:txBody>
      </p:sp>
      <p:sp>
        <p:nvSpPr>
          <p:cNvPr id="11" name="TextBox 11"/>
          <p:cNvSpPr txBox="1"/>
          <p:nvPr/>
        </p:nvSpPr>
        <p:spPr>
          <a:xfrm>
            <a:off x="627544" y="7458710"/>
            <a:ext cx="5745377" cy="17995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Displays an error message when an incorrect password is entered during login.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51129" y="-4290845"/>
            <a:ext cx="19780918" cy="18868691"/>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sp>
      </p:grpSp>
      <p:sp>
        <p:nvSpPr>
          <p:cNvPr id="7" name="Freeform 7"/>
          <p:cNvSpPr/>
          <p:nvPr/>
        </p:nvSpPr>
        <p:spPr>
          <a:xfrm rot="9901748">
            <a:off x="5967738" y="611814"/>
            <a:ext cx="7356160" cy="8875668"/>
          </a:xfrm>
          <a:custGeom>
            <a:avLst/>
            <a:gdLst/>
            <a:ahLst/>
            <a:cxnLst/>
            <a:rect l="l" t="t" r="r" b="b"/>
            <a:pathLst>
              <a:path w="17704663" h="14389062">
                <a:moveTo>
                  <a:pt x="0" y="0"/>
                </a:moveTo>
                <a:lnTo>
                  <a:pt x="17704663" y="0"/>
                </a:lnTo>
                <a:lnTo>
                  <a:pt x="17704663" y="14389062"/>
                </a:lnTo>
                <a:lnTo>
                  <a:pt x="0" y="14389062"/>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sp>
      <p:sp>
        <p:nvSpPr>
          <p:cNvPr id="8" name="Freeform 8"/>
          <p:cNvSpPr/>
          <p:nvPr/>
        </p:nvSpPr>
        <p:spPr>
          <a:xfrm>
            <a:off x="914400" y="1962211"/>
            <a:ext cx="16108915" cy="6568534"/>
          </a:xfrm>
          <a:custGeom>
            <a:avLst/>
            <a:gdLst/>
            <a:ahLst/>
            <a:cxnLst/>
            <a:rect l="l" t="t" r="r" b="b"/>
            <a:pathLst>
              <a:path w="16108915" h="6568534">
                <a:moveTo>
                  <a:pt x="0" y="0"/>
                </a:moveTo>
                <a:lnTo>
                  <a:pt x="16108916" y="0"/>
                </a:lnTo>
                <a:lnTo>
                  <a:pt x="16108916" y="6568534"/>
                </a:lnTo>
                <a:lnTo>
                  <a:pt x="0" y="6568534"/>
                </a:lnTo>
                <a:lnTo>
                  <a:pt x="0" y="0"/>
                </a:lnTo>
                <a:close/>
              </a:path>
            </a:pathLst>
          </a:custGeom>
          <a:blipFill>
            <a:blip r:embed="rId8"/>
            <a:stretch>
              <a:fillRect b="-11510"/>
            </a:stretch>
          </a:blipFill>
        </p:spPr>
      </p:sp>
      <p:sp>
        <p:nvSpPr>
          <p:cNvPr id="9" name="TextBox 9"/>
          <p:cNvSpPr txBox="1"/>
          <p:nvPr/>
        </p:nvSpPr>
        <p:spPr>
          <a:xfrm>
            <a:off x="3089552" y="400124"/>
            <a:ext cx="12108897" cy="990588"/>
          </a:xfrm>
          <a:prstGeom prst="rect">
            <a:avLst/>
          </a:prstGeom>
        </p:spPr>
        <p:txBody>
          <a:bodyPr lIns="0" tIns="0" rIns="0" bIns="0" rtlCol="0" anchor="t">
            <a:spAutoFit/>
          </a:bodyPr>
          <a:lstStyle/>
          <a:p>
            <a:pPr marL="0" lvl="0" indent="0" algn="ctr">
              <a:lnSpc>
                <a:spcPts val="7270"/>
              </a:lnSpc>
            </a:pPr>
            <a:r>
              <a:rPr lang="en-US" sz="7058" b="1" spc="-423">
                <a:solidFill>
                  <a:srgbClr val="FFFFFF"/>
                </a:solidFill>
                <a:latin typeface="Times New Roman Bold"/>
                <a:ea typeface="Times New Roman Bold"/>
                <a:cs typeface="Times New Roman Bold"/>
                <a:sym typeface="Times New Roman Bold"/>
              </a:rPr>
              <a:t>ADMIN DASHBOARD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781</Words>
  <Application>Microsoft Office PowerPoint</Application>
  <PresentationFormat>Custom</PresentationFormat>
  <Paragraphs>61</Paragraphs>
  <Slides>29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Times New Roman Bold</vt:lpstr>
      <vt:lpstr>Times New Roman</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Cyan Modern Digital Marketing Presentation</dc:title>
  <dc:creator>M G Prasanna</dc:creator>
  <cp:lastModifiedBy>M G Prasanna</cp:lastModifiedBy>
  <cp:revision>2</cp:revision>
  <dcterms:created xsi:type="dcterms:W3CDTF">2006-08-16T00:00:00Z</dcterms:created>
  <dcterms:modified xsi:type="dcterms:W3CDTF">2025-10-27T09:40:02Z</dcterms:modified>
  <dc:identifier>DAG29Inj_Hw</dc:identifier>
</cp:coreProperties>
</file>